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84" r:id="rId6"/>
    <p:sldId id="261" r:id="rId7"/>
    <p:sldId id="262" r:id="rId8"/>
    <p:sldId id="263" r:id="rId9"/>
    <p:sldId id="264" r:id="rId10"/>
    <p:sldId id="265" r:id="rId11"/>
    <p:sldId id="283" r:id="rId12"/>
    <p:sldId id="266" r:id="rId13"/>
    <p:sldId id="267" r:id="rId14"/>
    <p:sldId id="268" r:id="rId15"/>
    <p:sldId id="269" r:id="rId16"/>
    <p:sldId id="270" r:id="rId17"/>
    <p:sldId id="271" r:id="rId18"/>
    <p:sldId id="279" r:id="rId19"/>
    <p:sldId id="280" r:id="rId20"/>
    <p:sldId id="272" r:id="rId21"/>
    <p:sldId id="273" r:id="rId22"/>
    <p:sldId id="274" r:id="rId23"/>
    <p:sldId id="281" r:id="rId24"/>
    <p:sldId id="282" r:id="rId25"/>
    <p:sldId id="275" r:id="rId26"/>
    <p:sldId id="276" r:id="rId27"/>
    <p:sldId id="277" r:id="rId28"/>
    <p:sldId id="278" r:id="rId29"/>
  </p:sldIdLst>
  <p:sldSz cx="9144000" cy="5143500" type="screen16x9"/>
  <p:notesSz cx="6858000" cy="9144000"/>
  <p:embeddedFontLst>
    <p:embeddedFont>
      <p:font typeface="Proxima Nova" panose="020B0604020202020204" charset="0"/>
      <p:regular r:id="rId31"/>
      <p:bold r:id="rId32"/>
      <p:italic r:id="rId33"/>
      <p:boldItalic r:id="rId34"/>
    </p:embeddedFont>
    <p:embeddedFont>
      <p:font typeface="Proxima Nova Extrabold" panose="020B0604020202020204" charset="0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Средний стиль 3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966" autoAdjust="0"/>
  </p:normalViewPr>
  <p:slideViewPr>
    <p:cSldViewPr snapToGrid="0">
      <p:cViewPr varScale="1">
        <p:scale>
          <a:sx n="159" d="100"/>
          <a:sy n="159" d="100"/>
        </p:scale>
        <p:origin x="2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bc74ec18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bc74ec18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bc74ec18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bc74ec18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4962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bc74ec18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bc74ec18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bc74ec181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bc74ec181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bc74ec181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bc74ec181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bc74ec181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bc74ec181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bc74ec181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bc74ec181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bc74ec181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bc74ec181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bc74ec181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bc74ec181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39789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bc74ec181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bc74ec181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7465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bc74ec18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bc74ec18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bc74ec181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bc74ec181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bc74ec181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bc74ec181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bc74ec181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bc74ec181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bc74ec181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bc74ec181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5528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bc74ec181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bc74ec181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24204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bc74ec181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bc74ec181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bc74ec181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bc74ec181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bc74ec181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bc74ec181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c74ec181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bc74ec181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bc74ec18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bc74ec18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bc74ec18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bc74ec18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bc74ec18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bc74ec181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640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bc74ec18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bc74ec18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bc74ec18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bc74ec18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bc74ec181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bc74ec181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bc74ec181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bc74ec181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9E3BAA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24750" y="1774050"/>
            <a:ext cx="81495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None/>
              <a:defRPr sz="4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24750" y="3225925"/>
            <a:ext cx="8463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roxima Nova"/>
              <a:buNone/>
              <a:defRPr sz="4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950" y="661425"/>
            <a:ext cx="2565184" cy="5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23850" algn="ctr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  <p:sp>
        <p:nvSpPr>
          <p:cNvPr id="64" name="Google Shape;64;p11"/>
          <p:cNvSpPr txBox="1"/>
          <p:nvPr/>
        </p:nvSpPr>
        <p:spPr>
          <a:xfrm>
            <a:off x="518975" y="200575"/>
            <a:ext cx="3367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ТЕКСТ</a:t>
            </a:r>
            <a:endParaRPr sz="1300" b="1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5" name="Google Shape;65;p11"/>
          <p:cNvCxnSpPr/>
          <p:nvPr/>
        </p:nvCxnSpPr>
        <p:spPr>
          <a:xfrm rot="10800000" flipH="1">
            <a:off x="617800" y="588350"/>
            <a:ext cx="415200" cy="3900"/>
          </a:xfrm>
          <a:prstGeom prst="straightConnector1">
            <a:avLst/>
          </a:prstGeom>
          <a:noFill/>
          <a:ln w="38100" cap="flat" cmpd="sng">
            <a:solidFill>
              <a:srgbClr val="9E3BA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9E3BAA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806950" y="2303250"/>
            <a:ext cx="812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  <p:cxnSp>
        <p:nvCxnSpPr>
          <p:cNvPr id="17" name="Google Shape;17;p3"/>
          <p:cNvCxnSpPr/>
          <p:nvPr/>
        </p:nvCxnSpPr>
        <p:spPr>
          <a:xfrm rot="10800000" flipH="1">
            <a:off x="922600" y="1045550"/>
            <a:ext cx="415200" cy="39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539100" y="1591475"/>
            <a:ext cx="8065800" cy="29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  <a:defRPr sz="24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556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  <p:sp>
        <p:nvSpPr>
          <p:cNvPr id="22" name="Google Shape;22;p4"/>
          <p:cNvSpPr txBox="1"/>
          <p:nvPr/>
        </p:nvSpPr>
        <p:spPr>
          <a:xfrm>
            <a:off x="518975" y="200575"/>
            <a:ext cx="3367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ТЕКСТ</a:t>
            </a:r>
            <a:endParaRPr sz="1300" b="1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3" name="Google Shape;23;p4"/>
          <p:cNvCxnSpPr/>
          <p:nvPr/>
        </p:nvCxnSpPr>
        <p:spPr>
          <a:xfrm rot="10800000" flipH="1">
            <a:off x="617800" y="588350"/>
            <a:ext cx="415200" cy="3900"/>
          </a:xfrm>
          <a:prstGeom prst="straightConnector1">
            <a:avLst/>
          </a:prstGeom>
          <a:noFill/>
          <a:ln w="38100" cap="flat" cmpd="sng">
            <a:solidFill>
              <a:srgbClr val="9E3BA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500400" y="673625"/>
            <a:ext cx="799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576600" y="1563075"/>
            <a:ext cx="3735000" cy="32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Font typeface="Proxima Nova"/>
              <a:buChar char="●"/>
              <a:defRPr sz="25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556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563225"/>
            <a:ext cx="3639900" cy="32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Font typeface="Proxima Nova"/>
              <a:buChar char="●"/>
              <a:defRPr sz="25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556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  <p:sp>
        <p:nvSpPr>
          <p:cNvPr id="29" name="Google Shape;29;p5"/>
          <p:cNvSpPr txBox="1"/>
          <p:nvPr/>
        </p:nvSpPr>
        <p:spPr>
          <a:xfrm>
            <a:off x="518975" y="200575"/>
            <a:ext cx="3367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ТЕКСТ</a:t>
            </a:r>
            <a:endParaRPr sz="1300" b="1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0" name="Google Shape;30;p5"/>
          <p:cNvCxnSpPr/>
          <p:nvPr/>
        </p:nvCxnSpPr>
        <p:spPr>
          <a:xfrm rot="10800000" flipH="1">
            <a:off x="617800" y="588350"/>
            <a:ext cx="415200" cy="3900"/>
          </a:xfrm>
          <a:prstGeom prst="straightConnector1">
            <a:avLst/>
          </a:prstGeom>
          <a:noFill/>
          <a:ln w="38100" cap="flat" cmpd="sng">
            <a:solidFill>
              <a:srgbClr val="9E3BA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495900" y="726550"/>
            <a:ext cx="8304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  <p:sp>
        <p:nvSpPr>
          <p:cNvPr id="34" name="Google Shape;34;p6"/>
          <p:cNvSpPr txBox="1"/>
          <p:nvPr/>
        </p:nvSpPr>
        <p:spPr>
          <a:xfrm>
            <a:off x="518975" y="200575"/>
            <a:ext cx="3367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ТЕКСТ</a:t>
            </a:r>
            <a:endParaRPr sz="1300" b="1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5" name="Google Shape;35;p6"/>
          <p:cNvCxnSpPr/>
          <p:nvPr/>
        </p:nvCxnSpPr>
        <p:spPr>
          <a:xfrm rot="10800000" flipH="1">
            <a:off x="617800" y="588350"/>
            <a:ext cx="415200" cy="3900"/>
          </a:xfrm>
          <a:prstGeom prst="straightConnector1">
            <a:avLst/>
          </a:prstGeom>
          <a:noFill/>
          <a:ln w="38100" cap="flat" cmpd="sng">
            <a:solidFill>
              <a:srgbClr val="9E3BA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540175" y="7842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518975" y="15399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  <p:sp>
        <p:nvSpPr>
          <p:cNvPr id="40" name="Google Shape;40;p7"/>
          <p:cNvSpPr txBox="1"/>
          <p:nvPr/>
        </p:nvSpPr>
        <p:spPr>
          <a:xfrm>
            <a:off x="518975" y="200575"/>
            <a:ext cx="3367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ТЕКСТ</a:t>
            </a:r>
            <a:endParaRPr sz="1300" b="1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1" name="Google Shape;41;p7"/>
          <p:cNvCxnSpPr/>
          <p:nvPr/>
        </p:nvCxnSpPr>
        <p:spPr>
          <a:xfrm rot="10800000" flipH="1">
            <a:off x="617800" y="588350"/>
            <a:ext cx="415200" cy="3900"/>
          </a:xfrm>
          <a:prstGeom prst="straightConnector1">
            <a:avLst/>
          </a:prstGeom>
          <a:noFill/>
          <a:ln w="38100" cap="flat" cmpd="sng">
            <a:solidFill>
              <a:srgbClr val="9E3BA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553550" y="526350"/>
            <a:ext cx="6304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  <p:sp>
        <p:nvSpPr>
          <p:cNvPr id="45" name="Google Shape;45;p8"/>
          <p:cNvSpPr txBox="1"/>
          <p:nvPr/>
        </p:nvSpPr>
        <p:spPr>
          <a:xfrm>
            <a:off x="518975" y="200575"/>
            <a:ext cx="3367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ТЕКСТ</a:t>
            </a:r>
            <a:endParaRPr sz="1300" b="1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6" name="Google Shape;46;p8"/>
          <p:cNvCxnSpPr/>
          <p:nvPr/>
        </p:nvCxnSpPr>
        <p:spPr>
          <a:xfrm rot="10800000" flipH="1">
            <a:off x="617800" y="588350"/>
            <a:ext cx="415200" cy="3900"/>
          </a:xfrm>
          <a:prstGeom prst="straightConnector1">
            <a:avLst/>
          </a:prstGeom>
          <a:noFill/>
          <a:ln w="38100" cap="flat" cmpd="sng">
            <a:solidFill>
              <a:srgbClr val="9E3BA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529925" y="1918975"/>
            <a:ext cx="42498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529925" y="3336475"/>
            <a:ext cx="37614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  <p:sp>
        <p:nvSpPr>
          <p:cNvPr id="53" name="Google Shape;53;p9"/>
          <p:cNvSpPr txBox="1"/>
          <p:nvPr/>
        </p:nvSpPr>
        <p:spPr>
          <a:xfrm>
            <a:off x="518975" y="200575"/>
            <a:ext cx="3367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ТЕКСТ</a:t>
            </a:r>
            <a:endParaRPr sz="1300" b="1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4" name="Google Shape;54;p9"/>
          <p:cNvCxnSpPr/>
          <p:nvPr/>
        </p:nvCxnSpPr>
        <p:spPr>
          <a:xfrm rot="10800000" flipH="1">
            <a:off x="617800" y="588350"/>
            <a:ext cx="415200" cy="3900"/>
          </a:xfrm>
          <a:prstGeom prst="straightConnector1">
            <a:avLst/>
          </a:prstGeom>
          <a:noFill/>
          <a:ln w="38100" cap="flat" cmpd="sng">
            <a:solidFill>
              <a:srgbClr val="9E3BA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415625" y="4230575"/>
            <a:ext cx="58950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None/>
              <a:defRPr i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  <p:sp>
        <p:nvSpPr>
          <p:cNvPr id="58" name="Google Shape;58;p10"/>
          <p:cNvSpPr txBox="1"/>
          <p:nvPr/>
        </p:nvSpPr>
        <p:spPr>
          <a:xfrm>
            <a:off x="518975" y="200575"/>
            <a:ext cx="3367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ТЕКСТ</a:t>
            </a:r>
            <a:endParaRPr sz="1300" b="1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9" name="Google Shape;59;p10"/>
          <p:cNvCxnSpPr/>
          <p:nvPr/>
        </p:nvCxnSpPr>
        <p:spPr>
          <a:xfrm rot="10800000" flipH="1">
            <a:off x="617800" y="588350"/>
            <a:ext cx="415200" cy="3900"/>
          </a:xfrm>
          <a:prstGeom prst="straightConnector1">
            <a:avLst/>
          </a:prstGeom>
          <a:noFill/>
          <a:ln w="38100" cap="flat" cmpd="sng">
            <a:solidFill>
              <a:srgbClr val="9E3BA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8975" y="749825"/>
            <a:ext cx="795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Proxima Nova Extrabold"/>
              <a:buNone/>
              <a:defRPr sz="3500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92100" y="1517775"/>
            <a:ext cx="8080500" cy="3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roxima Nova"/>
              <a:buChar char="●"/>
              <a:defRPr sz="1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roxima Nova"/>
              <a:buChar char="○"/>
              <a:defRPr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Proxima Nova"/>
              <a:buChar char="■"/>
              <a:defRPr sz="15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●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○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■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●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○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Proxima Nova"/>
              <a:buChar char="■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stackoverflow.com/questions/49091316/asynchronously-update-progress-bar-base-on-the-response-from-api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hyperlink" Target="https://researchleap.com/can-we-rely-on-job-satisfaction-to-reduce-job-stress/" TargetMode="Externa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gif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gif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gif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gif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ommons.wikimedia.org/wiki/File:Footsteps_icon4.svg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ixabay.com/en/gauge-icons-performance-1294568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silvertongue133.wordpress.com/tag/no/" TargetMode="External"/><Relationship Id="rId3" Type="http://schemas.openxmlformats.org/officeDocument/2006/relationships/hyperlink" Target="https://towardsdatascience.com/detecting-credit-card-fraud-using-machine-learning-a3d83423d3b8" TargetMode="External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ommons.wikimedia.org/wiki/File:Blackbox.svg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arxiv.org/pdf/1809.04683v2.pdf" TargetMode="External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624750" y="1774050"/>
            <a:ext cx="81495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sz="2800" dirty="0"/>
              <a:t>Поиск мошеннических операций в платежных транзакциях интернет-аукциона</a:t>
            </a:r>
            <a:endParaRPr sz="2000"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624750" y="3225925"/>
            <a:ext cx="8463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" sz="2400" dirty="0"/>
              <a:t>[</a:t>
            </a:r>
            <a:r>
              <a:rPr lang="ru-RU" sz="2400" b="1" dirty="0"/>
              <a:t>ВЛАДИМИР НИКИФОРОВ</a:t>
            </a:r>
            <a:r>
              <a:rPr lang="ru" sz="2400" dirty="0"/>
              <a:t>]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АЛГОРИТМЫ И ТЕХНИКИ</a:t>
            </a:r>
            <a:endParaRPr dirty="0"/>
          </a:p>
        </p:txBody>
      </p:sp>
      <p:sp>
        <p:nvSpPr>
          <p:cNvPr id="129" name="Google Shape;129;p22"/>
          <p:cNvSpPr txBox="1">
            <a:spLocks noGrp="1"/>
          </p:cNvSpPr>
          <p:nvPr>
            <p:ph type="body" idx="1"/>
          </p:nvPr>
        </p:nvSpPr>
        <p:spPr>
          <a:xfrm>
            <a:off x="539100" y="1591475"/>
            <a:ext cx="8065800" cy="29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ru" dirty="0"/>
              <a:t>− </a:t>
            </a:r>
            <a:r>
              <a:rPr lang="ru-RU" dirty="0"/>
              <a:t>Логистическая регрессия</a:t>
            </a:r>
            <a:endParaRPr lang="en-US" dirty="0"/>
          </a:p>
          <a:p>
            <a:pPr marL="0" lvl="0" indent="0">
              <a:buNone/>
            </a:pPr>
            <a:r>
              <a:rPr lang="en-US" sz="1600" dirty="0" err="1"/>
              <a:t>sklearn.linear_model</a:t>
            </a:r>
            <a:r>
              <a:rPr lang="ru-RU" sz="1600" dirty="0"/>
              <a:t>.</a:t>
            </a:r>
            <a:r>
              <a:rPr lang="en-US" sz="1600" dirty="0" err="1"/>
              <a:t>LogisticRegression</a:t>
            </a:r>
            <a:endParaRPr sz="1600" dirty="0"/>
          </a:p>
          <a:p>
            <a:pPr marL="0" lvl="0" indent="0">
              <a:spcBef>
                <a:spcPts val="1600"/>
              </a:spcBef>
              <a:buNone/>
            </a:pPr>
            <a:endParaRPr lang="en-US" sz="700" dirty="0"/>
          </a:p>
          <a:p>
            <a:pPr marL="0" lv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ru" dirty="0"/>
              <a:t>− </a:t>
            </a:r>
            <a:r>
              <a:rPr lang="ru-RU" dirty="0"/>
              <a:t>Случайный лес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-US" sz="1600" dirty="0" err="1"/>
              <a:t>sklearn.ensemble</a:t>
            </a:r>
            <a:r>
              <a:rPr lang="ru-RU" sz="1600" dirty="0"/>
              <a:t>.</a:t>
            </a:r>
            <a:r>
              <a:rPr lang="en-US" sz="1600" dirty="0" err="1"/>
              <a:t>RandomForestClassifier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3EF349-9728-4CCE-8624-B67E97659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53035"/>
          </a:xfrm>
          <a:prstGeom prst="rect">
            <a:avLst/>
          </a:prstGeom>
        </p:spPr>
      </p:pic>
      <p:pic>
        <p:nvPicPr>
          <p:cNvPr id="15362" name="Picture 2" descr="image">
            <a:extLst>
              <a:ext uri="{FF2B5EF4-FFF2-40B4-BE49-F238E27FC236}">
                <a16:creationId xmlns:a16="http://schemas.microsoft.com/office/drawing/2014/main" id="{4D1BEC21-4529-495B-A5FA-EC875DBF3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269" y="1653988"/>
            <a:ext cx="1498653" cy="142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050527DA-0811-4771-BFDE-78D41CE2B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33" y="3800329"/>
            <a:ext cx="8130067" cy="80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54FF08B-077D-4BD2-8EF0-92ABE89E01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10</a:t>
            </a:fld>
            <a:endParaRPr lang="ru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462900" y="1408975"/>
            <a:ext cx="8065800" cy="12813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r>
              <a:rPr lang="en-US" dirty="0" err="1"/>
              <a:t>XGBoost</a:t>
            </a:r>
            <a:endParaRPr lang="en-US" dirty="0"/>
          </a:p>
          <a:p>
            <a:pPr marL="0" lvl="0" indent="0"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r>
              <a:rPr lang="en-US" sz="1600" dirty="0" err="1"/>
              <a:t>xgboost.XGBClassifier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DA4984-E490-424D-A2DD-4E3772616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53035"/>
          </a:xfrm>
          <a:prstGeom prst="rect">
            <a:avLst/>
          </a:prstGeom>
        </p:spPr>
      </p:pic>
      <p:sp>
        <p:nvSpPr>
          <p:cNvPr id="8" name="Google Shape;128;p22">
            <a:extLst>
              <a:ext uri="{FF2B5EF4-FFF2-40B4-BE49-F238E27FC236}">
                <a16:creationId xmlns:a16="http://schemas.microsoft.com/office/drawing/2014/main" id="{7F83F680-D4B8-4B76-896E-AF321689F8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АЛГОРИТМЫ И ТЕХНИКИ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6C24CA7-71C2-421F-9927-320D05AE0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816" y="1548033"/>
            <a:ext cx="5809884" cy="3186332"/>
          </a:xfrm>
          <a:prstGeom prst="rect">
            <a:avLst/>
          </a:prstGeom>
        </p:spPr>
      </p:pic>
      <p:pic>
        <p:nvPicPr>
          <p:cNvPr id="4" name="Рисунок 3" descr="Изображение выглядит как желтый, чашка, еда, кофе&#10;&#10;Автоматически созданное описание">
            <a:extLst>
              <a:ext uri="{FF2B5EF4-FFF2-40B4-BE49-F238E27FC236}">
                <a16:creationId xmlns:a16="http://schemas.microsoft.com/office/drawing/2014/main" id="{A7A76B71-8182-4A94-BF87-9F032F4AE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619" y="4244530"/>
            <a:ext cx="1569381" cy="882777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F61E6BF-2E52-4A50-B42F-A3E1BB195B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11</a:t>
            </a:fld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946247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462900" y="1408975"/>
            <a:ext cx="8065800" cy="12813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r>
              <a:rPr lang="ru-RU" dirty="0"/>
              <a:t>Метод снижения размерности с помощью поиска главных компонент</a:t>
            </a:r>
            <a:endParaRPr lang="en-US" dirty="0"/>
          </a:p>
          <a:p>
            <a:pPr marL="0" lvl="0" indent="0"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r>
              <a:rPr lang="en-US" sz="1600" dirty="0" err="1"/>
              <a:t>sklearn.decomposition.PCA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DA4984-E490-424D-A2DD-4E3772616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53035"/>
          </a:xfrm>
          <a:prstGeom prst="rect">
            <a:avLst/>
          </a:prstGeom>
        </p:spPr>
      </p:pic>
      <p:sp>
        <p:nvSpPr>
          <p:cNvPr id="8" name="Google Shape;128;p22">
            <a:extLst>
              <a:ext uri="{FF2B5EF4-FFF2-40B4-BE49-F238E27FC236}">
                <a16:creationId xmlns:a16="http://schemas.microsoft.com/office/drawing/2014/main" id="{7F83F680-D4B8-4B76-896E-AF321689F8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АЛГОРИТМЫ И ТЕХНИКИ</a:t>
            </a: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626D85D-5B14-48E9-BF81-65773B016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386" y="3010747"/>
            <a:ext cx="6051176" cy="2045213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A3DF7B0-A32A-4331-AAA5-FCC3FBC7AE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12</a:t>
            </a:fld>
            <a:endParaRPr lang="ru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>
            <a:spLocks noGrp="1"/>
          </p:cNvSpPr>
          <p:nvPr>
            <p:ph type="title"/>
          </p:nvPr>
        </p:nvSpPr>
        <p:spPr>
          <a:xfrm>
            <a:off x="806950" y="2303250"/>
            <a:ext cx="812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3. МЕТОДИКА РЕШЕНИЯ</a:t>
            </a: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6E3885-A4D8-42AE-8E0C-A90C87784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53035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1342E9C-42EB-4884-9C26-87C5909D33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13</a:t>
            </a:fld>
            <a:endParaRPr lang="ru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РЕАЛИЗАЦИЯ</a:t>
            </a:r>
            <a:endParaRPr dirty="0"/>
          </a:p>
        </p:txBody>
      </p:sp>
      <p:sp>
        <p:nvSpPr>
          <p:cNvPr id="146" name="Google Shape;146;p25"/>
          <p:cNvSpPr txBox="1">
            <a:spLocks noGrp="1"/>
          </p:cNvSpPr>
          <p:nvPr>
            <p:ph type="body" idx="1"/>
          </p:nvPr>
        </p:nvSpPr>
        <p:spPr>
          <a:xfrm>
            <a:off x="539100" y="1374937"/>
            <a:ext cx="5520884" cy="3650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buClr>
                <a:schemeClr val="bg2"/>
              </a:buClr>
              <a:buSzPct val="120000"/>
              <a:buFont typeface="+mj-lt"/>
              <a:buAutoNum type="arabicPeriod"/>
            </a:pPr>
            <a:r>
              <a:rPr lang="ru-RU" sz="1600" dirty="0"/>
              <a:t>Будем </a:t>
            </a:r>
            <a:r>
              <a:rPr lang="ru-RU" sz="1600" b="1" dirty="0"/>
              <a:t>обучаться на </a:t>
            </a:r>
            <a:r>
              <a:rPr lang="en-US" sz="1600" b="1" dirty="0"/>
              <a:t>7</a:t>
            </a:r>
            <a:r>
              <a:rPr lang="ru-RU" sz="1600" b="1" dirty="0"/>
              <a:t>0</a:t>
            </a:r>
            <a:r>
              <a:rPr lang="en-US" sz="1600" b="1" dirty="0"/>
              <a:t>%</a:t>
            </a:r>
            <a:r>
              <a:rPr lang="ru-RU" sz="1600" b="1" dirty="0"/>
              <a:t> транзакций до даты </a:t>
            </a:r>
            <a:r>
              <a:rPr lang="en-US" sz="1600" b="1" dirty="0"/>
              <a:t>2018-05-24</a:t>
            </a:r>
            <a:r>
              <a:rPr lang="ru-RU" sz="1600" dirty="0"/>
              <a:t>, на остальных </a:t>
            </a:r>
            <a:r>
              <a:rPr lang="en-US" sz="1600" dirty="0"/>
              <a:t>3</a:t>
            </a:r>
            <a:r>
              <a:rPr lang="ru-RU" sz="1600" dirty="0"/>
              <a:t>0% будем тестировать нашу модель</a:t>
            </a:r>
          </a:p>
          <a:p>
            <a:pPr marL="342900" indent="-342900">
              <a:buClr>
                <a:schemeClr val="bg2"/>
              </a:buClr>
              <a:buSzPct val="120000"/>
              <a:buFont typeface="+mj-lt"/>
              <a:buAutoNum type="arabicPeriod"/>
            </a:pPr>
            <a:r>
              <a:rPr lang="ru-RU" sz="1600" b="1" dirty="0"/>
              <a:t>Случайным образом отбираем легитимные транзакции </a:t>
            </a:r>
            <a:r>
              <a:rPr lang="ru-RU" sz="1600" dirty="0"/>
              <a:t>в обучающую выборку в кол-ве мошеннических транзакций</a:t>
            </a:r>
          </a:p>
          <a:p>
            <a:pPr marL="342900" indent="-342900">
              <a:buClr>
                <a:schemeClr val="bg2"/>
              </a:buClr>
              <a:buSzPct val="120000"/>
              <a:buFont typeface="+mj-lt"/>
              <a:buAutoNum type="arabicPeriod"/>
            </a:pPr>
            <a:r>
              <a:rPr lang="ru-RU" sz="1600" dirty="0"/>
              <a:t>Строим </a:t>
            </a:r>
            <a:r>
              <a:rPr lang="en-US" sz="1600" b="1" dirty="0"/>
              <a:t>baseline</a:t>
            </a:r>
            <a:r>
              <a:rPr lang="ru-RU" sz="1600" b="1" dirty="0"/>
              <a:t> модель – </a:t>
            </a:r>
            <a:r>
              <a:rPr lang="en-US" sz="1600" b="1" dirty="0" err="1"/>
              <a:t>LogisticRegression</a:t>
            </a:r>
            <a:endParaRPr lang="en-US" sz="1600" b="1" dirty="0"/>
          </a:p>
          <a:p>
            <a:pPr marL="342900" indent="-342900">
              <a:buClr>
                <a:schemeClr val="bg2"/>
              </a:buClr>
              <a:buSzPct val="120000"/>
              <a:buFont typeface="+mj-lt"/>
              <a:buAutoNum type="arabicPeriod"/>
            </a:pPr>
            <a:r>
              <a:rPr lang="ru-RU" sz="1600" dirty="0"/>
              <a:t>Тестируем другие модели</a:t>
            </a:r>
          </a:p>
          <a:p>
            <a:pPr marL="342900" indent="-342900">
              <a:buClr>
                <a:schemeClr val="bg2"/>
              </a:buClr>
              <a:buSzPct val="120000"/>
              <a:buFont typeface="+mj-lt"/>
              <a:buAutoNum type="arabicPeriod"/>
            </a:pPr>
            <a:r>
              <a:rPr lang="ru-RU" sz="1600" dirty="0"/>
              <a:t>Тестируем лучшую модель с понижением размерности</a:t>
            </a:r>
          </a:p>
          <a:p>
            <a:pPr marL="342900" indent="-342900">
              <a:buClr>
                <a:schemeClr val="bg2"/>
              </a:buClr>
              <a:buSzPct val="120000"/>
              <a:buFont typeface="+mj-lt"/>
              <a:buAutoNum type="arabicPeriod"/>
            </a:pPr>
            <a:r>
              <a:rPr lang="ru-RU" sz="1600" dirty="0"/>
              <a:t> </a:t>
            </a:r>
            <a:r>
              <a:rPr lang="ru-RU" sz="1600" b="1" dirty="0"/>
              <a:t>Создаем функцию определения «действия» и </a:t>
            </a:r>
            <a:r>
              <a:rPr lang="en-US" sz="1600" b="1" dirty="0"/>
              <a:t>API</a:t>
            </a:r>
            <a:r>
              <a:rPr lang="en-US" sz="1600" dirty="0"/>
              <a:t> </a:t>
            </a:r>
            <a:r>
              <a:rPr lang="ru-RU" sz="1600" dirty="0"/>
              <a:t>к ней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CD46D5-69EA-4BE6-A3CA-4FAF02243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53035"/>
          </a:xfrm>
          <a:prstGeom prst="rect">
            <a:avLst/>
          </a:prstGeom>
        </p:spPr>
      </p:pic>
      <p:pic>
        <p:nvPicPr>
          <p:cNvPr id="3" name="Рисунок 2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61C899C2-240E-4C48-B9A0-DE8C17E68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940461" y="4225733"/>
            <a:ext cx="1203538" cy="917766"/>
          </a:xfrm>
          <a:prstGeom prst="rect">
            <a:avLst/>
          </a:prstGeom>
        </p:spPr>
      </p:pic>
      <p:pic>
        <p:nvPicPr>
          <p:cNvPr id="9" name="Рисунок 8" descr="Изображение выглядит как объект, часы&#10;&#10;Автоматически созданное описание">
            <a:extLst>
              <a:ext uri="{FF2B5EF4-FFF2-40B4-BE49-F238E27FC236}">
                <a16:creationId xmlns:a16="http://schemas.microsoft.com/office/drawing/2014/main" id="{6F04071F-1BA7-4438-989C-BF88FE0C07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059984" y="4475199"/>
            <a:ext cx="1002450" cy="6683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CB6BEE2-C42B-AB43-9119-AC178E9713A4}"/>
              </a:ext>
            </a:extLst>
          </p:cNvPr>
          <p:cNvSpPr/>
          <p:nvPr/>
        </p:nvSpPr>
        <p:spPr>
          <a:xfrm>
            <a:off x="6137256" y="1448365"/>
            <a:ext cx="2632236" cy="2246769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marL="285750" lvl="0" indent="-285750">
              <a:buClr>
                <a:schemeClr val="bg2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/>
              <a:t>В </a:t>
            </a:r>
            <a:r>
              <a:rPr lang="ru-RU" b="1" dirty="0"/>
              <a:t>тренировочном</a:t>
            </a:r>
            <a:r>
              <a:rPr lang="ru-RU" dirty="0"/>
              <a:t> </a:t>
            </a:r>
            <a:r>
              <a:rPr lang="ru-RU" dirty="0" err="1"/>
              <a:t>датасете</a:t>
            </a:r>
            <a:r>
              <a:rPr lang="ru-RU" dirty="0"/>
              <a:t> уникальных пользователей - </a:t>
            </a:r>
            <a:r>
              <a:rPr lang="ru-RU" b="1" dirty="0"/>
              <a:t>267 мошенников / 5873 легитимных</a:t>
            </a:r>
          </a:p>
          <a:p>
            <a:pPr marL="285750" indent="-285750">
              <a:buClr>
                <a:schemeClr val="bg2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/>
              <a:t>В </a:t>
            </a:r>
            <a:r>
              <a:rPr lang="ru-RU" b="1" dirty="0"/>
              <a:t>тестовом</a:t>
            </a:r>
            <a:r>
              <a:rPr lang="ru-RU" dirty="0"/>
              <a:t> </a:t>
            </a:r>
            <a:r>
              <a:rPr lang="ru-RU" dirty="0" err="1"/>
              <a:t>датасете</a:t>
            </a:r>
            <a:r>
              <a:rPr lang="ru-RU" dirty="0"/>
              <a:t> уникальных пользователей - </a:t>
            </a:r>
            <a:r>
              <a:rPr lang="ru-RU" b="1" dirty="0"/>
              <a:t>95 мошенников / 5153 легитимных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CCAA105-24B5-4CAA-84BB-855B96A656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14</a:t>
            </a:fld>
            <a:endParaRPr lang="ru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ПРЕДОБРАБОТКА</a:t>
            </a:r>
            <a:endParaRPr dirty="0"/>
          </a:p>
        </p:txBody>
      </p:sp>
      <p:sp>
        <p:nvSpPr>
          <p:cNvPr id="152" name="Google Shape;152;p26"/>
          <p:cNvSpPr txBox="1">
            <a:spLocks noGrp="1"/>
          </p:cNvSpPr>
          <p:nvPr>
            <p:ph type="body" idx="1"/>
          </p:nvPr>
        </p:nvSpPr>
        <p:spPr>
          <a:xfrm>
            <a:off x="539100" y="1591475"/>
            <a:ext cx="8065800" cy="29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ru-RU" sz="1800" dirty="0"/>
              <a:t>Сбалансированные классы необходимы для корректной оценки качества модели</a:t>
            </a:r>
            <a:endParaRPr lang="en-US" sz="1800" dirty="0"/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endParaRPr lang="en-US" sz="1800" dirty="0"/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endParaRPr lang="en-US" sz="1800" dirty="0"/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endParaRPr lang="en-US" sz="1800" dirty="0"/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ru-RU" sz="1800" dirty="0"/>
              <a:t>Выбросы удалить нельзя, т.к. в них более 26% </a:t>
            </a:r>
            <a:r>
              <a:rPr lang="ru-RU" sz="1800" dirty="0" err="1"/>
              <a:t>фрод</a:t>
            </a:r>
            <a:r>
              <a:rPr lang="ru-RU" sz="1800" dirty="0"/>
              <a:t>-транзакций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91BE33-E23F-4429-A765-1B56B03FB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53035"/>
          </a:xfrm>
          <a:prstGeom prst="rect">
            <a:avLst/>
          </a:prstGeom>
        </p:spPr>
      </p:pic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A0A709F6-370C-4092-BAEF-D58C81ADDD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439149"/>
              </p:ext>
            </p:extLst>
          </p:nvPr>
        </p:nvGraphicFramePr>
        <p:xfrm>
          <a:off x="4084732" y="2466605"/>
          <a:ext cx="3030236" cy="1234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68647">
                  <a:extLst>
                    <a:ext uri="{9D8B030D-6E8A-4147-A177-3AD203B41FA5}">
                      <a16:colId xmlns:a16="http://schemas.microsoft.com/office/drawing/2014/main" val="1300198568"/>
                    </a:ext>
                  </a:extLst>
                </a:gridCol>
                <a:gridCol w="1361589">
                  <a:extLst>
                    <a:ext uri="{9D8B030D-6E8A-4147-A177-3AD203B41FA5}">
                      <a16:colId xmlns:a16="http://schemas.microsoft.com/office/drawing/2014/main" val="3124611125"/>
                    </a:ext>
                  </a:extLst>
                </a:gridCol>
              </a:tblGrid>
              <a:tr h="1857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50" dirty="0"/>
                        <a:t>Логистическая регрессия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766655"/>
                  </a:ext>
                </a:extLst>
              </a:tr>
              <a:tr h="371458">
                <a:tc>
                  <a:txBody>
                    <a:bodyPr/>
                    <a:lstStyle/>
                    <a:p>
                      <a:pPr algn="ctr"/>
                      <a:r>
                        <a:rPr lang="ru-RU" sz="1050" dirty="0"/>
                        <a:t>Несбалансированная выборка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/>
                        <a:t>ROC AUC = </a:t>
                      </a:r>
                      <a:r>
                        <a:rPr lang="ru-RU" sz="105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781641"/>
                  </a:ext>
                </a:extLst>
              </a:tr>
              <a:tr h="371458">
                <a:tc>
                  <a:txBody>
                    <a:bodyPr/>
                    <a:lstStyle/>
                    <a:p>
                      <a:pPr algn="ctr"/>
                      <a:r>
                        <a:rPr lang="ru-RU" sz="1050" dirty="0"/>
                        <a:t>Сбалансированная выборка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/>
                        <a:t>ROC AUC = </a:t>
                      </a:r>
                      <a:r>
                        <a:rPr lang="ru-RU" sz="1050" dirty="0"/>
                        <a:t>0.8</a:t>
                      </a:r>
                      <a:r>
                        <a:rPr lang="en-US" sz="1050" dirty="0"/>
                        <a:t>7</a:t>
                      </a:r>
                      <a:endParaRPr lang="ru-RU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599519"/>
                  </a:ext>
                </a:extLst>
              </a:tr>
            </a:tbl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4E0A1BB1-7709-4526-A88F-25E9590AC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666" y="2506424"/>
            <a:ext cx="2142500" cy="131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B0A53F2-B41C-4578-8C0B-27A1524CEA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15</a:t>
            </a:fld>
            <a:endParaRPr lang="ru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>
            <a:spLocks noGrp="1"/>
          </p:cNvSpPr>
          <p:nvPr>
            <p:ph type="title"/>
          </p:nvPr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ИТОГОВАЯ МОДЕЛЬ</a:t>
            </a:r>
            <a:endParaRPr dirty="0"/>
          </a:p>
        </p:txBody>
      </p: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539100" y="1591475"/>
            <a:ext cx="8065800" cy="29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/>
              <a:t>XGBoostClassifier</a:t>
            </a:r>
            <a:r>
              <a:rPr lang="en-US" sz="2000" dirty="0"/>
              <a:t> </a:t>
            </a:r>
            <a:r>
              <a:rPr lang="ru-RU" sz="2000" dirty="0"/>
              <a:t>на основе уменьшенного количества признаков с помощью </a:t>
            </a:r>
            <a:r>
              <a:rPr lang="en-US" sz="2000" b="1" dirty="0"/>
              <a:t>PCA</a:t>
            </a:r>
            <a:r>
              <a:rPr lang="ru-RU" sz="2000" dirty="0"/>
              <a:t> с подобранными </a:t>
            </a:r>
            <a:r>
              <a:rPr lang="ru-RU" sz="2000" dirty="0" err="1"/>
              <a:t>гиперпараметрами</a:t>
            </a:r>
            <a:r>
              <a:rPr lang="ru-RU" sz="2000" dirty="0"/>
              <a:t> на основе кросс-валидации </a:t>
            </a:r>
            <a:r>
              <a:rPr lang="en-US" sz="2000" dirty="0" err="1"/>
              <a:t>Kfold</a:t>
            </a:r>
            <a:r>
              <a:rPr lang="en-US" sz="2000" dirty="0"/>
              <a:t> </a:t>
            </a:r>
            <a:r>
              <a:rPr lang="ru-RU" sz="2000" dirty="0"/>
              <a:t>кратности 3:</a:t>
            </a:r>
            <a:endParaRPr sz="2000" dirty="0"/>
          </a:p>
          <a:p>
            <a:pPr marL="342900" lvl="0" indent="-34290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Количество признаков снижено с 196 до </a:t>
            </a:r>
            <a:r>
              <a:rPr lang="en-US" sz="2000" dirty="0"/>
              <a:t>47</a:t>
            </a:r>
            <a:r>
              <a:rPr lang="ru" sz="2000" dirty="0"/>
              <a:t>;</a:t>
            </a:r>
          </a:p>
          <a:p>
            <a:pPr marL="342900" lvl="0" indent="-34290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Максимальная глубина деревьев:</a:t>
            </a:r>
            <a:r>
              <a:rPr lang="en-US" sz="2000" dirty="0"/>
              <a:t> 7</a:t>
            </a:r>
            <a:endParaRPr lang="ru-RU" sz="2000" dirty="0"/>
          </a:p>
          <a:p>
            <a:pPr marL="342900" lvl="0" indent="-3429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Количество деревьев: 20</a:t>
            </a:r>
            <a:r>
              <a:rPr lang="en-US" sz="2000" dirty="0"/>
              <a:t>0</a:t>
            </a:r>
            <a:endParaRPr lang="ru" sz="20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0210C3-B38B-492E-BCA2-6BE196ECB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53035"/>
          </a:xfrm>
          <a:prstGeom prst="rect">
            <a:avLst/>
          </a:prstGeom>
        </p:spPr>
      </p:pic>
      <p:pic>
        <p:nvPicPr>
          <p:cNvPr id="4" name="Рисунок 3" descr="Изображение выглядит как желтый, пара, игрушка, маленький&#10;&#10;Автоматически созданное описание">
            <a:extLst>
              <a:ext uri="{FF2B5EF4-FFF2-40B4-BE49-F238E27FC236}">
                <a16:creationId xmlns:a16="http://schemas.microsoft.com/office/drawing/2014/main" id="{42F80283-5FFF-4760-A5E5-ACADCE9A7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1840" y="3607625"/>
            <a:ext cx="2042160" cy="1535875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8B93925-32F7-42B6-A540-BA31298240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16</a:t>
            </a:fld>
            <a:endParaRPr lang="ru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4B705E-9034-4898-BCA0-F6336D927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53035"/>
          </a:xfrm>
          <a:prstGeom prst="rect">
            <a:avLst/>
          </a:prstGeom>
        </p:spPr>
      </p:pic>
      <p:sp>
        <p:nvSpPr>
          <p:cNvPr id="6" name="Google Shape;159;p27">
            <a:extLst>
              <a:ext uri="{FF2B5EF4-FFF2-40B4-BE49-F238E27FC236}">
                <a16:creationId xmlns:a16="http://schemas.microsoft.com/office/drawing/2014/main" id="{DDB8152F-9431-FA45-B893-5BA365375C0A}"/>
              </a:ext>
            </a:extLst>
          </p:cNvPr>
          <p:cNvSpPr txBox="1">
            <a:spLocks/>
          </p:cNvSpPr>
          <p:nvPr/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434343"/>
              </a:buClr>
              <a:buSzPts val="3500"/>
            </a:pPr>
            <a:r>
              <a:rPr lang="ru-RU" sz="3500" dirty="0">
                <a:solidFill>
                  <a:srgbClr val="434343"/>
                </a:solidFill>
                <a:latin typeface="Proxima Nova Extrabold"/>
                <a:sym typeface="Proxima Nova Extrabold"/>
              </a:rPr>
              <a:t>ВАЖНОСТЬ ПЕРЕМЕННЫХ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EC6BEA1-5D0D-4640-BF23-063A25F80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616" y="1322525"/>
            <a:ext cx="6000067" cy="336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9D9E788-FAD0-4CBB-A453-8FE2D9530FC9}"/>
              </a:ext>
            </a:extLst>
          </p:cNvPr>
          <p:cNvSpPr/>
          <p:nvPr/>
        </p:nvSpPr>
        <p:spPr>
          <a:xfrm>
            <a:off x="1715334" y="1695308"/>
            <a:ext cx="1501752" cy="15951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8757E5B-0F82-445D-9136-3BB5AD485D79}"/>
              </a:ext>
            </a:extLst>
          </p:cNvPr>
          <p:cNvSpPr/>
          <p:nvPr/>
        </p:nvSpPr>
        <p:spPr>
          <a:xfrm>
            <a:off x="116369" y="2175399"/>
            <a:ext cx="1266526" cy="6350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>
              <a:spcBef>
                <a:spcPts val="800"/>
              </a:spcBef>
              <a:buClr>
                <a:schemeClr val="dk1"/>
              </a:buClr>
              <a:buSzPct val="100000"/>
            </a:pPr>
            <a:r>
              <a:rPr lang="ru-RU" b="1" dirty="0">
                <a:solidFill>
                  <a:schemeClr val="bg2"/>
                </a:solidFill>
              </a:rPr>
              <a:t>Общие с </a:t>
            </a:r>
            <a:r>
              <a:rPr lang="en-US" b="1" dirty="0">
                <a:solidFill>
                  <a:schemeClr val="bg2"/>
                </a:solidFill>
              </a:rPr>
              <a:t>RF</a:t>
            </a:r>
            <a:endParaRPr lang="ru-RU" dirty="0">
              <a:solidFill>
                <a:schemeClr val="bg2"/>
              </a:solidFill>
            </a:endParaRP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B5E725E9-7AF3-4DF5-9E77-568179F0F530}"/>
              </a:ext>
            </a:extLst>
          </p:cNvPr>
          <p:cNvCxnSpPr>
            <a:cxnSpLocks/>
            <a:stCxn id="9" idx="3"/>
            <a:endCxn id="2" idx="1"/>
          </p:cNvCxnSpPr>
          <p:nvPr/>
        </p:nvCxnSpPr>
        <p:spPr>
          <a:xfrm>
            <a:off x="1382895" y="2492906"/>
            <a:ext cx="33243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2D9A9291-C3C0-4FD4-BA13-2EEA48F161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17</a:t>
            </a:fld>
            <a:endParaRPr lang="ru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4B705E-9034-4898-BCA0-F6336D927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5303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9E78A00-CB03-4B6D-B0E2-9F9F5EA8C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267" y="924574"/>
            <a:ext cx="1690133" cy="132758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81A57DF-201A-4BC6-AE8F-F9D20C66E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858"/>
            <a:ext cx="36576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59;p27">
            <a:extLst>
              <a:ext uri="{FF2B5EF4-FFF2-40B4-BE49-F238E27FC236}">
                <a16:creationId xmlns:a16="http://schemas.microsoft.com/office/drawing/2014/main" id="{A35714F6-1589-4761-B888-307CF9D746F5}"/>
              </a:ext>
            </a:extLst>
          </p:cNvPr>
          <p:cNvSpPr txBox="1">
            <a:spLocks/>
          </p:cNvSpPr>
          <p:nvPr/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434343"/>
              </a:buClr>
              <a:buSzPts val="3500"/>
            </a:pPr>
            <a:r>
              <a:rPr lang="en-US" sz="3500" dirty="0">
                <a:solidFill>
                  <a:srgbClr val="434343"/>
                </a:solidFill>
                <a:latin typeface="Proxima Nova Extrabold"/>
                <a:sym typeface="Proxima Nova Extrabold"/>
              </a:rPr>
              <a:t>PCA</a:t>
            </a:r>
            <a:endParaRPr lang="ru-RU" sz="3500" dirty="0">
              <a:solidFill>
                <a:srgbClr val="434343"/>
              </a:solidFill>
              <a:latin typeface="Proxima Nova Extrabold"/>
              <a:sym typeface="Proxima Nova Extrabold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FF0AE8A-2A15-4A13-B50D-DB4761C97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589" y="2423695"/>
            <a:ext cx="5244910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42FAB1F-5CE8-46A9-A266-B1A32AA69584}"/>
              </a:ext>
            </a:extLst>
          </p:cNvPr>
          <p:cNvSpPr/>
          <p:nvPr/>
        </p:nvSpPr>
        <p:spPr>
          <a:xfrm>
            <a:off x="4485232" y="1270858"/>
            <a:ext cx="1465141" cy="6350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>
              <a:spcBef>
                <a:spcPts val="800"/>
              </a:spcBef>
              <a:buClr>
                <a:schemeClr val="dk1"/>
              </a:buClr>
              <a:buSzPct val="100000"/>
            </a:pPr>
            <a:r>
              <a:rPr lang="ru-RU" b="1" dirty="0">
                <a:solidFill>
                  <a:schemeClr val="bg2"/>
                </a:solidFill>
              </a:rPr>
              <a:t>Расшифровка </a:t>
            </a:r>
            <a:r>
              <a:rPr lang="en-US" b="1" dirty="0">
                <a:solidFill>
                  <a:schemeClr val="bg2"/>
                </a:solidFill>
              </a:rPr>
              <a:t>PC6</a:t>
            </a:r>
            <a:endParaRPr lang="ru-RU" dirty="0">
              <a:solidFill>
                <a:schemeClr val="bg2"/>
              </a:solidFill>
            </a:endParaRP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0AF216C-A828-4DF6-8172-07DB867357B4}"/>
              </a:ext>
            </a:extLst>
          </p:cNvPr>
          <p:cNvCxnSpPr>
            <a:cxnSpLocks/>
            <a:stCxn id="12" idx="3"/>
            <a:endCxn id="2" idx="1"/>
          </p:cNvCxnSpPr>
          <p:nvPr/>
        </p:nvCxnSpPr>
        <p:spPr>
          <a:xfrm>
            <a:off x="5950373" y="1588365"/>
            <a:ext cx="7558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FAFF6798-C9BF-4AF7-9F27-2AA2F47051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843872"/>
              </p:ext>
            </p:extLst>
          </p:nvPr>
        </p:nvGraphicFramePr>
        <p:xfrm>
          <a:off x="697610" y="3924300"/>
          <a:ext cx="2426033" cy="102161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61307">
                  <a:extLst>
                    <a:ext uri="{9D8B030D-6E8A-4147-A177-3AD203B41FA5}">
                      <a16:colId xmlns:a16="http://schemas.microsoft.com/office/drawing/2014/main" val="3321606832"/>
                    </a:ext>
                  </a:extLst>
                </a:gridCol>
                <a:gridCol w="548405">
                  <a:extLst>
                    <a:ext uri="{9D8B030D-6E8A-4147-A177-3AD203B41FA5}">
                      <a16:colId xmlns:a16="http://schemas.microsoft.com/office/drawing/2014/main" val="4073071496"/>
                    </a:ext>
                  </a:extLst>
                </a:gridCol>
                <a:gridCol w="916321">
                  <a:extLst>
                    <a:ext uri="{9D8B030D-6E8A-4147-A177-3AD203B41FA5}">
                      <a16:colId xmlns:a16="http://schemas.microsoft.com/office/drawing/2014/main" val="2724548034"/>
                    </a:ext>
                  </a:extLst>
                </a:gridCol>
              </a:tblGrid>
              <a:tr h="267234">
                <a:tc>
                  <a:txBody>
                    <a:bodyPr/>
                    <a:lstStyle/>
                    <a:p>
                      <a:r>
                        <a:rPr lang="ru-RU" sz="1050" dirty="0"/>
                        <a:t>Метрика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XGB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XGB + PCA</a:t>
                      </a:r>
                      <a:endParaRPr lang="ru-RU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27724"/>
                  </a:ext>
                </a:extLst>
              </a:tr>
              <a:tr h="228388">
                <a:tc>
                  <a:txBody>
                    <a:bodyPr/>
                    <a:lstStyle/>
                    <a:p>
                      <a:r>
                        <a:rPr lang="en-US" sz="1050" dirty="0"/>
                        <a:t>Precision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/>
                        <a:t>0.61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276520"/>
                  </a:ext>
                </a:extLst>
              </a:tr>
              <a:tr h="228388">
                <a:tc>
                  <a:txBody>
                    <a:bodyPr/>
                    <a:lstStyle/>
                    <a:p>
                      <a:r>
                        <a:rPr lang="en-US" sz="1050" dirty="0"/>
                        <a:t>Recall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985515"/>
                  </a:ext>
                </a:extLst>
              </a:tr>
              <a:tr h="228388">
                <a:tc>
                  <a:txBody>
                    <a:bodyPr/>
                    <a:lstStyle/>
                    <a:p>
                      <a:r>
                        <a:rPr lang="en-US" sz="1050" dirty="0"/>
                        <a:t>ROC-AUC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901929"/>
                  </a:ext>
                </a:extLst>
              </a:tr>
            </a:tbl>
          </a:graphicData>
        </a:graphic>
      </p:graphicFrame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F18E13E4-E83E-41C2-8851-B3B4E8DB7A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18</a:t>
            </a:fld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2639304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4B705E-9034-4898-BCA0-F6336D927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530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741929-4135-4AFC-988C-5B2E3201F440}"/>
              </a:ext>
            </a:extLst>
          </p:cNvPr>
          <p:cNvSpPr txBox="1"/>
          <p:nvPr/>
        </p:nvSpPr>
        <p:spPr>
          <a:xfrm>
            <a:off x="181531" y="1428515"/>
            <a:ext cx="8595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Модель возвращает для каждой транзакции вероятность мошенничества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Вероятность можно разделить на группы действий требуемые с точки зрения бизнеса процесса</a:t>
            </a:r>
            <a:endParaRPr lang="en-US" dirty="0"/>
          </a:p>
        </p:txBody>
      </p:sp>
      <p:graphicFrame>
        <p:nvGraphicFramePr>
          <p:cNvPr id="9" name="Таблица 11">
            <a:extLst>
              <a:ext uri="{FF2B5EF4-FFF2-40B4-BE49-F238E27FC236}">
                <a16:creationId xmlns:a16="http://schemas.microsoft.com/office/drawing/2014/main" id="{536AB589-F044-41E0-8E4A-8E2DBA3255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032214"/>
              </p:ext>
            </p:extLst>
          </p:nvPr>
        </p:nvGraphicFramePr>
        <p:xfrm>
          <a:off x="462900" y="2100633"/>
          <a:ext cx="2822637" cy="107258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40879">
                  <a:extLst>
                    <a:ext uri="{9D8B030D-6E8A-4147-A177-3AD203B41FA5}">
                      <a16:colId xmlns:a16="http://schemas.microsoft.com/office/drawing/2014/main" val="2645567157"/>
                    </a:ext>
                  </a:extLst>
                </a:gridCol>
                <a:gridCol w="1249842">
                  <a:extLst>
                    <a:ext uri="{9D8B030D-6E8A-4147-A177-3AD203B41FA5}">
                      <a16:colId xmlns:a16="http://schemas.microsoft.com/office/drawing/2014/main" val="2512879033"/>
                    </a:ext>
                  </a:extLst>
                </a:gridCol>
                <a:gridCol w="631916">
                  <a:extLst>
                    <a:ext uri="{9D8B030D-6E8A-4147-A177-3AD203B41FA5}">
                      <a16:colId xmlns:a16="http://schemas.microsoft.com/office/drawing/2014/main" val="3715811929"/>
                    </a:ext>
                  </a:extLst>
                </a:gridCol>
              </a:tblGrid>
              <a:tr h="259689">
                <a:tc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Вероятность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Действие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Вес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091154"/>
                  </a:ext>
                </a:extLst>
              </a:tr>
              <a:tr h="25968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&gt; 50%</a:t>
                      </a:r>
                      <a:endParaRPr lang="ru-R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ALERT</a:t>
                      </a:r>
                      <a:endParaRPr lang="ru-R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  <a:endParaRPr lang="ru-RU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160872"/>
                  </a:ext>
                </a:extLst>
              </a:tr>
              <a:tr h="29351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&gt; 75%</a:t>
                      </a:r>
                      <a:endParaRPr lang="ru-R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LOCK and ALERT</a:t>
                      </a:r>
                      <a:endParaRPr lang="ru-R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  <a:endParaRPr lang="ru-RU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7868224"/>
                  </a:ext>
                </a:extLst>
              </a:tr>
              <a:tr h="25968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&gt; 90%</a:t>
                      </a:r>
                      <a:endParaRPr lang="ru-R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LOCK</a:t>
                      </a:r>
                      <a:endParaRPr lang="ru-R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  <a:endParaRPr lang="ru-RU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724038"/>
                  </a:ext>
                </a:extLst>
              </a:tr>
            </a:tbl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576A4E-AA5B-4B7E-A8C5-2252C2C44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00" y="3280765"/>
            <a:ext cx="7509349" cy="1589956"/>
          </a:xfrm>
          <a:prstGeom prst="rect">
            <a:avLst/>
          </a:prstGeom>
        </p:spPr>
      </p:pic>
      <p:sp>
        <p:nvSpPr>
          <p:cNvPr id="11" name="Стрелка: вниз 10">
            <a:extLst>
              <a:ext uri="{FF2B5EF4-FFF2-40B4-BE49-F238E27FC236}">
                <a16:creationId xmlns:a16="http://schemas.microsoft.com/office/drawing/2014/main" id="{C1867FB4-0436-404B-9A99-7E3A62740F3D}"/>
              </a:ext>
            </a:extLst>
          </p:cNvPr>
          <p:cNvSpPr/>
          <p:nvPr/>
        </p:nvSpPr>
        <p:spPr>
          <a:xfrm rot="16200000">
            <a:off x="3552487" y="2494465"/>
            <a:ext cx="161366" cy="284918"/>
          </a:xfrm>
          <a:prstGeom prst="downArrow">
            <a:avLst/>
          </a:prstGeom>
          <a:ln>
            <a:solidFill>
              <a:srgbClr val="7030A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D34DBC-915E-4C0B-B9F6-5677CC4052A7}"/>
              </a:ext>
            </a:extLst>
          </p:cNvPr>
          <p:cNvSpPr txBox="1"/>
          <p:nvPr/>
        </p:nvSpPr>
        <p:spPr>
          <a:xfrm>
            <a:off x="3980802" y="2294630"/>
            <a:ext cx="3320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По каждому пользователю выбираем</a:t>
            </a:r>
          </a:p>
          <a:p>
            <a:pPr algn="ctr"/>
            <a:r>
              <a:rPr lang="ru-RU" dirty="0"/>
              <a:t>наиболее весомое действие</a:t>
            </a:r>
          </a:p>
        </p:txBody>
      </p:sp>
      <p:sp>
        <p:nvSpPr>
          <p:cNvPr id="13" name="Стрелка: вниз 12">
            <a:extLst>
              <a:ext uri="{FF2B5EF4-FFF2-40B4-BE49-F238E27FC236}">
                <a16:creationId xmlns:a16="http://schemas.microsoft.com/office/drawing/2014/main" id="{41C70C1A-62D3-4C9B-9185-95DB1C814F72}"/>
              </a:ext>
            </a:extLst>
          </p:cNvPr>
          <p:cNvSpPr/>
          <p:nvPr/>
        </p:nvSpPr>
        <p:spPr>
          <a:xfrm>
            <a:off x="5563111" y="2906848"/>
            <a:ext cx="161366" cy="284918"/>
          </a:xfrm>
          <a:prstGeom prst="downArrow">
            <a:avLst/>
          </a:prstGeom>
          <a:ln>
            <a:solidFill>
              <a:srgbClr val="7030A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21F96B-9EBB-456C-A968-407CFB008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914" y="3949201"/>
            <a:ext cx="2004335" cy="1010519"/>
          </a:xfrm>
          <a:prstGeom prst="rect">
            <a:avLst/>
          </a:prstGeom>
        </p:spPr>
      </p:pic>
      <p:sp>
        <p:nvSpPr>
          <p:cNvPr id="12" name="Google Shape;159;p27">
            <a:extLst>
              <a:ext uri="{FF2B5EF4-FFF2-40B4-BE49-F238E27FC236}">
                <a16:creationId xmlns:a16="http://schemas.microsoft.com/office/drawing/2014/main" id="{FCE00226-E65F-BC4A-95C1-C1F3159DE5A6}"/>
              </a:ext>
            </a:extLst>
          </p:cNvPr>
          <p:cNvSpPr txBox="1">
            <a:spLocks/>
          </p:cNvSpPr>
          <p:nvPr/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500" dirty="0">
                <a:solidFill>
                  <a:srgbClr val="434343"/>
                </a:solidFill>
                <a:latin typeface="Proxima Nova Extrabold"/>
              </a:rPr>
              <a:t>ДЕЙСТВИЯ НАД ТРАНЗАКЦИЯМИ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0CDB5DE-234C-4469-B8BD-87EAF976B3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19</a:t>
            </a:fld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105188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806950" y="2303250"/>
            <a:ext cx="812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514350" algn="l" rtl="0">
              <a:spcBef>
                <a:spcPts val="0"/>
              </a:spcBef>
              <a:spcAft>
                <a:spcPts val="0"/>
              </a:spcAft>
              <a:buSzPts val="4500"/>
              <a:buAutoNum type="arabicPeriod"/>
            </a:pPr>
            <a:r>
              <a:rPr lang="ru"/>
              <a:t>ПОСТАНОВКА ЗАДАЧИ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30CE16D-4762-49A6-82E8-A6395860B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6" y="88838"/>
            <a:ext cx="4074459" cy="634408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2F9FA5C-7919-4C75-B904-256DB9997F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</a:t>
            </a:fld>
            <a:endParaRPr lang="ru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806950" y="2303250"/>
            <a:ext cx="812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4. РЕЗУЛЬТАТЫ</a:t>
            </a: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1B05EC-77B0-43A2-8D67-76668C6CE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53035"/>
          </a:xfrm>
          <a:prstGeom prst="rect">
            <a:avLst/>
          </a:prstGeom>
        </p:spPr>
      </p:pic>
      <p:pic>
        <p:nvPicPr>
          <p:cNvPr id="5" name="Рисунок 4" descr="Изображение выглядит как внутренний, оранжевый, мяч, апельсины&#10;&#10;Автоматически созданное описание">
            <a:extLst>
              <a:ext uri="{FF2B5EF4-FFF2-40B4-BE49-F238E27FC236}">
                <a16:creationId xmlns:a16="http://schemas.microsoft.com/office/drawing/2014/main" id="{23E4E184-9CB2-4979-A1B3-61DD706D5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546" y="3238980"/>
            <a:ext cx="3586908" cy="1456285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5819514-81D4-4747-95DD-634D6DFC13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20</a:t>
            </a:fld>
            <a:endParaRPr lang="ru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ОЦЕНКА И ВАЛИДАЦИЯ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12EF4E-FB7B-43D0-8DDF-52BE3493E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530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940EDA-6FA1-4128-94A4-669F6EA47DE7}"/>
              </a:ext>
            </a:extLst>
          </p:cNvPr>
          <p:cNvSpPr txBox="1"/>
          <p:nvPr/>
        </p:nvSpPr>
        <p:spPr>
          <a:xfrm>
            <a:off x="4196329" y="1591475"/>
            <a:ext cx="412645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Валидация функции определения действия</a:t>
            </a:r>
          </a:p>
          <a:p>
            <a:r>
              <a:rPr lang="ru-RU" dirty="0"/>
              <a:t>Проверка на «хороших» пользователях из </a:t>
            </a:r>
          </a:p>
          <a:p>
            <a:r>
              <a:rPr lang="ru-RU" dirty="0"/>
              <a:t>отложенной выборки</a:t>
            </a:r>
            <a:r>
              <a:rPr lang="en-US" dirty="0"/>
              <a:t> – </a:t>
            </a:r>
            <a:r>
              <a:rPr lang="ru-RU" dirty="0"/>
              <a:t>из вероятности</a:t>
            </a:r>
          </a:p>
          <a:p>
            <a:r>
              <a:rPr lang="ru-RU" dirty="0"/>
              <a:t>отнесения к классу </a:t>
            </a:r>
            <a:r>
              <a:rPr lang="ru-RU" dirty="0" err="1"/>
              <a:t>фрода</a:t>
            </a:r>
            <a:r>
              <a:rPr lang="ru-RU" dirty="0"/>
              <a:t> рождается</a:t>
            </a:r>
          </a:p>
          <a:p>
            <a:r>
              <a:rPr lang="ru-RU" dirty="0"/>
              <a:t>необходимое над транзакцией действие:</a:t>
            </a:r>
            <a:endParaRPr lang="en-US" dirty="0"/>
          </a:p>
        </p:txBody>
      </p:sp>
      <p:pic>
        <p:nvPicPr>
          <p:cNvPr id="3" name="Рисунок 2" descr="Изображение выглядит как внешний, огонь, сидит, красный&#10;&#10;Автоматически созданное описание">
            <a:extLst>
              <a:ext uri="{FF2B5EF4-FFF2-40B4-BE49-F238E27FC236}">
                <a16:creationId xmlns:a16="http://schemas.microsoft.com/office/drawing/2014/main" id="{1A76A4F9-CACE-4E79-A155-5A0AE85F0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403" y="4032997"/>
            <a:ext cx="1110503" cy="1110503"/>
          </a:xfrm>
          <a:prstGeom prst="rect">
            <a:avLst/>
          </a:prstGeom>
        </p:spPr>
      </p:pic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F6C9DAAF-DE1A-744C-BA01-FD6FA885C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755648"/>
              </p:ext>
            </p:extLst>
          </p:nvPr>
        </p:nvGraphicFramePr>
        <p:xfrm>
          <a:off x="821220" y="2091479"/>
          <a:ext cx="2812331" cy="15464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11547">
                  <a:extLst>
                    <a:ext uri="{9D8B030D-6E8A-4147-A177-3AD203B41FA5}">
                      <a16:colId xmlns:a16="http://schemas.microsoft.com/office/drawing/2014/main" val="3321606832"/>
                    </a:ext>
                  </a:extLst>
                </a:gridCol>
                <a:gridCol w="576072">
                  <a:extLst>
                    <a:ext uri="{9D8B030D-6E8A-4147-A177-3AD203B41FA5}">
                      <a16:colId xmlns:a16="http://schemas.microsoft.com/office/drawing/2014/main" val="4273951893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4073071496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724548034"/>
                    </a:ext>
                  </a:extLst>
                </a:gridCol>
              </a:tblGrid>
              <a:tr h="433914">
                <a:tc>
                  <a:txBody>
                    <a:bodyPr/>
                    <a:lstStyle/>
                    <a:p>
                      <a:r>
                        <a:rPr lang="ru-RU" dirty="0"/>
                        <a:t>Метрика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RF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XGB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27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Precision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276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Recall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985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ROC-AUC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901929"/>
                  </a:ext>
                </a:extLst>
              </a:tr>
            </a:tbl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DB589F-9CDC-4782-8E00-BB264B9156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9998" y="2713426"/>
            <a:ext cx="3839111" cy="1238423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03199E4-8059-4F18-9BA0-55048D9F07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21</a:t>
            </a:fld>
            <a:endParaRPr lang="ru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>
            <a:spLocks noGrp="1"/>
          </p:cNvSpPr>
          <p:nvPr>
            <p:ph type="title"/>
          </p:nvPr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ВНЕДРЕНИЕ</a:t>
            </a:r>
            <a:endParaRPr dirty="0"/>
          </a:p>
        </p:txBody>
      </p:sp>
      <p:sp>
        <p:nvSpPr>
          <p:cNvPr id="183" name="Google Shape;183;p31"/>
          <p:cNvSpPr txBox="1">
            <a:spLocks noGrp="1"/>
          </p:cNvSpPr>
          <p:nvPr>
            <p:ph type="body" idx="1"/>
          </p:nvPr>
        </p:nvSpPr>
        <p:spPr>
          <a:xfrm>
            <a:off x="539100" y="1591475"/>
            <a:ext cx="8065800" cy="29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1800" u="sng" dirty="0"/>
              <a:t>Модель анализирует каждую транзакцию</a:t>
            </a:r>
            <a:endParaRPr lang="en-US" sz="1800" u="sng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ru-RU" sz="14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1800" u="sng" dirty="0"/>
              <a:t>И определяет необходимое действие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1800" u="sng" dirty="0"/>
              <a:t>над пользователем по его транзакциям</a:t>
            </a:r>
            <a:endParaRPr sz="1800" u="sng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0082DF-C46C-41E3-A7BC-28C88E93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53035"/>
          </a:xfrm>
          <a:prstGeom prst="rect">
            <a:avLst/>
          </a:prstGeom>
        </p:spPr>
      </p:pic>
      <p:sp>
        <p:nvSpPr>
          <p:cNvPr id="7" name="Стрелка: вниз 6">
            <a:extLst>
              <a:ext uri="{FF2B5EF4-FFF2-40B4-BE49-F238E27FC236}">
                <a16:creationId xmlns:a16="http://schemas.microsoft.com/office/drawing/2014/main" id="{0FBF828A-2DB1-4B4A-A4CD-B5631DB96354}"/>
              </a:ext>
            </a:extLst>
          </p:cNvPr>
          <p:cNvSpPr/>
          <p:nvPr/>
        </p:nvSpPr>
        <p:spPr>
          <a:xfrm>
            <a:off x="2744417" y="2069782"/>
            <a:ext cx="161366" cy="284918"/>
          </a:xfrm>
          <a:prstGeom prst="downArrow">
            <a:avLst/>
          </a:prstGeom>
          <a:ln>
            <a:solidFill>
              <a:srgbClr val="7030A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: вниз 10">
            <a:extLst>
              <a:ext uri="{FF2B5EF4-FFF2-40B4-BE49-F238E27FC236}">
                <a16:creationId xmlns:a16="http://schemas.microsoft.com/office/drawing/2014/main" id="{F9020467-05DE-4C5B-800A-7DD5187A79FC}"/>
              </a:ext>
            </a:extLst>
          </p:cNvPr>
          <p:cNvSpPr/>
          <p:nvPr/>
        </p:nvSpPr>
        <p:spPr>
          <a:xfrm rot="16200000">
            <a:off x="4890229" y="3352386"/>
            <a:ext cx="161366" cy="284918"/>
          </a:xfrm>
          <a:prstGeom prst="downArrow">
            <a:avLst/>
          </a:prstGeom>
          <a:ln>
            <a:solidFill>
              <a:srgbClr val="7030A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6D11405-9026-44CB-AC1B-63885B295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00" y="2402468"/>
            <a:ext cx="4572000" cy="62038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C68B9B-EE25-4F44-AE2E-85414831E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2454" y="1909750"/>
            <a:ext cx="4001546" cy="3170187"/>
          </a:xfrm>
          <a:prstGeom prst="rect">
            <a:avLst/>
          </a:prstGeom>
        </p:spPr>
      </p:pic>
      <p:pic>
        <p:nvPicPr>
          <p:cNvPr id="3" name="Рисунок 2" descr="Изображение выглядит как синий, маленький, сидит, поезд&#10;&#10;Автоматически созданное описание">
            <a:extLst>
              <a:ext uri="{FF2B5EF4-FFF2-40B4-BE49-F238E27FC236}">
                <a16:creationId xmlns:a16="http://schemas.microsoft.com/office/drawing/2014/main" id="{7D7DD73C-1105-4B23-B16C-69D227DD4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1111" y="4431218"/>
            <a:ext cx="712282" cy="712282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BFD208F-364C-48E6-8441-EA8A8B1883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22</a:t>
            </a:fld>
            <a:endParaRPr lang="ru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>
            <a:spLocks noGrp="1"/>
          </p:cNvSpPr>
          <p:nvPr>
            <p:ph type="title"/>
          </p:nvPr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ВНЕДРЕНИЕ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0082DF-C46C-41E3-A7BC-28C88E93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530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27D848D-C45F-4090-AD83-24623B223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068" y="1533519"/>
            <a:ext cx="5223790" cy="2939796"/>
          </a:xfrm>
          <a:prstGeom prst="rect">
            <a:avLst/>
          </a:prstGeom>
        </p:spPr>
      </p:pic>
      <p:pic>
        <p:nvPicPr>
          <p:cNvPr id="9" name="Рисунок 8" descr="Изображение выглядит как внутренний, кофе, маленький, чашка&#10;&#10;Автоматически созданное описание">
            <a:extLst>
              <a:ext uri="{FF2B5EF4-FFF2-40B4-BE49-F238E27FC236}">
                <a16:creationId xmlns:a16="http://schemas.microsoft.com/office/drawing/2014/main" id="{C4B085C9-641D-4320-8C95-864E34A6A2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2140" y="3305222"/>
            <a:ext cx="1449201" cy="11238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4AFA7F-92C8-4105-8FDF-3E2FF45284C3}"/>
              </a:ext>
            </a:extLst>
          </p:cNvPr>
          <p:cNvSpPr txBox="1"/>
          <p:nvPr/>
        </p:nvSpPr>
        <p:spPr>
          <a:xfrm>
            <a:off x="392659" y="1556087"/>
            <a:ext cx="29203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Proxima Nova" panose="020B0604020202020204" charset="0"/>
              </a:rPr>
              <a:t>Создан </a:t>
            </a:r>
            <a:r>
              <a:rPr lang="en-US" dirty="0">
                <a:latin typeface="Proxima Nova" panose="020B0604020202020204" charset="0"/>
              </a:rPr>
              <a:t>API </a:t>
            </a:r>
            <a:r>
              <a:rPr lang="ru-RU" dirty="0">
                <a:latin typeface="Proxima Nova" panose="020B0604020202020204" charset="0"/>
              </a:rPr>
              <a:t>с помощью</a:t>
            </a:r>
            <a:r>
              <a:rPr lang="en-US" dirty="0">
                <a:latin typeface="Proxima Nova" panose="020B0604020202020204" charset="0"/>
              </a:rPr>
              <a:t> </a:t>
            </a:r>
            <a:r>
              <a:rPr lang="ru-RU" dirty="0" err="1">
                <a:latin typeface="Proxima Nova" panose="020B0604020202020204" charset="0"/>
              </a:rPr>
              <a:t>фреймворка</a:t>
            </a:r>
            <a:r>
              <a:rPr lang="ru-RU" dirty="0">
                <a:latin typeface="Proxima Nova" panose="020B0604020202020204" charset="0"/>
              </a:rPr>
              <a:t> </a:t>
            </a:r>
            <a:r>
              <a:rPr lang="en-US" dirty="0">
                <a:latin typeface="Proxima Nova" panose="020B0604020202020204" charset="0"/>
              </a:rPr>
              <a:t>Flask </a:t>
            </a:r>
            <a:r>
              <a:rPr lang="ru-RU" dirty="0">
                <a:latin typeface="Proxima Nova" panose="020B0604020202020204" charset="0"/>
              </a:rPr>
              <a:t>для эмуляции работы с моделью в </a:t>
            </a:r>
            <a:r>
              <a:rPr lang="en-US" dirty="0">
                <a:latin typeface="Proxima Nova" panose="020B0604020202020204" charset="0"/>
              </a:rPr>
              <a:t>production-</a:t>
            </a:r>
            <a:r>
              <a:rPr lang="ru-RU" dirty="0">
                <a:latin typeface="Proxima Nova" panose="020B0604020202020204" charset="0"/>
              </a:rPr>
              <a:t>системе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Proxima Nova" panose="020B0604020202020204" charset="0"/>
              </a:rPr>
              <a:t>В </a:t>
            </a:r>
            <a:r>
              <a:rPr lang="en-US" dirty="0">
                <a:latin typeface="Proxima Nova" panose="020B0604020202020204" charset="0"/>
              </a:rPr>
              <a:t>API </a:t>
            </a:r>
            <a:r>
              <a:rPr lang="ru-RU" dirty="0">
                <a:latin typeface="Proxima Nova" panose="020B0604020202020204" charset="0"/>
              </a:rPr>
              <a:t>подается </a:t>
            </a:r>
            <a:r>
              <a:rPr lang="en-US" dirty="0">
                <a:latin typeface="Proxima Nova" panose="020B0604020202020204" charset="0"/>
              </a:rPr>
              <a:t>JSON</a:t>
            </a:r>
            <a:r>
              <a:rPr lang="ru-RU" dirty="0">
                <a:latin typeface="Proxima Nova" panose="020B0604020202020204" charset="0"/>
              </a:rPr>
              <a:t> с предикторами транзакции, в результате получаем необходимое «действие» над транзакцией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CB2682-2679-4634-8A15-86A5B4A400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23</a:t>
            </a:fld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1393368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>
            <a:spLocks noGrp="1"/>
          </p:cNvSpPr>
          <p:nvPr>
            <p:ph type="title"/>
          </p:nvPr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ВНЕДРЕНИЕ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0082DF-C46C-41E3-A7BC-28C88E93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5303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05CA16-EAD0-4F70-B5B9-3CAEF15BD6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54790" r="-419"/>
          <a:stretch/>
        </p:blipFill>
        <p:spPr>
          <a:xfrm>
            <a:off x="169718" y="1718182"/>
            <a:ext cx="8383856" cy="2102793"/>
          </a:xfrm>
          <a:prstGeom prst="rect">
            <a:avLst/>
          </a:prstGeom>
        </p:spPr>
      </p:pic>
      <p:pic>
        <p:nvPicPr>
          <p:cNvPr id="7" name="Рисунок 6" descr="Изображение выглядит как стол, другой, желтый, поезд&#10;&#10;Автоматически созданное описание">
            <a:extLst>
              <a:ext uri="{FF2B5EF4-FFF2-40B4-BE49-F238E27FC236}">
                <a16:creationId xmlns:a16="http://schemas.microsoft.com/office/drawing/2014/main" id="{5A61F8BE-E4CC-4392-BDFF-1B97BA9BD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855" y="4216632"/>
            <a:ext cx="1704434" cy="770404"/>
          </a:xfrm>
          <a:prstGeom prst="rect">
            <a:avLst/>
          </a:prstGeom>
        </p:spPr>
      </p:pic>
      <p:sp>
        <p:nvSpPr>
          <p:cNvPr id="9" name="Стрелка: вниз 8">
            <a:extLst>
              <a:ext uri="{FF2B5EF4-FFF2-40B4-BE49-F238E27FC236}">
                <a16:creationId xmlns:a16="http://schemas.microsoft.com/office/drawing/2014/main" id="{9FE61D2E-6D84-4FB8-818E-975A6DF85C12}"/>
              </a:ext>
            </a:extLst>
          </p:cNvPr>
          <p:cNvSpPr/>
          <p:nvPr/>
        </p:nvSpPr>
        <p:spPr>
          <a:xfrm>
            <a:off x="3872034" y="3861539"/>
            <a:ext cx="161366" cy="284918"/>
          </a:xfrm>
          <a:prstGeom prst="downArrow">
            <a:avLst/>
          </a:prstGeom>
          <a:ln>
            <a:solidFill>
              <a:srgbClr val="7030A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7BF0405-4FE0-4C42-9C12-95E48AF8307D}"/>
              </a:ext>
            </a:extLst>
          </p:cNvPr>
          <p:cNvSpPr/>
          <p:nvPr/>
        </p:nvSpPr>
        <p:spPr>
          <a:xfrm>
            <a:off x="169718" y="3077763"/>
            <a:ext cx="8507938" cy="7432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A1FCD9-90C8-4534-A547-8186AC374A7A}"/>
              </a:ext>
            </a:extLst>
          </p:cNvPr>
          <p:cNvSpPr txBox="1"/>
          <p:nvPr/>
        </p:nvSpPr>
        <p:spPr>
          <a:xfrm>
            <a:off x="462900" y="1381741"/>
            <a:ext cx="5812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Proxima Nova" panose="020B0604020202020204" charset="0"/>
              </a:rPr>
              <a:t>Варианты вызова </a:t>
            </a:r>
            <a:r>
              <a:rPr lang="en-US" dirty="0">
                <a:latin typeface="Proxima Nova" panose="020B0604020202020204" charset="0"/>
              </a:rPr>
              <a:t>API</a:t>
            </a:r>
            <a:r>
              <a:rPr lang="ru-RU" dirty="0">
                <a:latin typeface="Proxima Nova" panose="020B0604020202020204" charset="0"/>
              </a:rPr>
              <a:t>:</a:t>
            </a:r>
            <a:r>
              <a:rPr lang="en-US" dirty="0">
                <a:latin typeface="Proxima Nova" panose="020B0604020202020204" charset="0"/>
              </a:rPr>
              <a:t> </a:t>
            </a:r>
            <a:r>
              <a:rPr lang="ru-RU" dirty="0">
                <a:latin typeface="Proxima Nova" panose="020B0604020202020204" charset="0"/>
              </a:rPr>
              <a:t>из </a:t>
            </a:r>
            <a:r>
              <a:rPr lang="en-US" dirty="0" err="1">
                <a:latin typeface="Proxima Nova" panose="020B0604020202020204" charset="0"/>
              </a:rPr>
              <a:t>JupyterNotebook</a:t>
            </a:r>
            <a:r>
              <a:rPr lang="en-US" dirty="0">
                <a:latin typeface="Proxima Nova" panose="020B0604020202020204" charset="0"/>
              </a:rPr>
              <a:t> </a:t>
            </a:r>
            <a:r>
              <a:rPr lang="ru-RU" dirty="0">
                <a:latin typeface="Proxima Nova" panose="020B0604020202020204" charset="0"/>
              </a:rPr>
              <a:t>или через обычный </a:t>
            </a:r>
            <a:r>
              <a:rPr lang="en-US" dirty="0" err="1">
                <a:latin typeface="Proxima Nova" panose="020B0604020202020204" charset="0"/>
              </a:rPr>
              <a:t>cURL</a:t>
            </a:r>
            <a:r>
              <a:rPr lang="en-US" dirty="0">
                <a:latin typeface="Proxima Nova" panose="020B0604020202020204" charset="0"/>
              </a:rPr>
              <a:t>:</a:t>
            </a:r>
            <a:endParaRPr lang="ru-RU" dirty="0">
              <a:latin typeface="Proxima Nova" panose="020B0604020202020204" charset="0"/>
            </a:endParaRPr>
          </a:p>
        </p:txBody>
      </p:sp>
      <p:pic>
        <p:nvPicPr>
          <p:cNvPr id="10" name="Рисунок 9" descr="Изображение выглядит как стол, другой, желтый, поезд&#10;&#10;Автоматически созданное описание">
            <a:extLst>
              <a:ext uri="{FF2B5EF4-FFF2-40B4-BE49-F238E27FC236}">
                <a16:creationId xmlns:a16="http://schemas.microsoft.com/office/drawing/2014/main" id="{D099821C-31BC-DD48-A22E-89F7BCF8A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8890" y="4216632"/>
            <a:ext cx="1704434" cy="770404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стол, другой, желтый, поезд&#10;&#10;Автоматически созданное описание">
            <a:extLst>
              <a:ext uri="{FF2B5EF4-FFF2-40B4-BE49-F238E27FC236}">
                <a16:creationId xmlns:a16="http://schemas.microsoft.com/office/drawing/2014/main" id="{F8CF89C3-F98F-9042-9431-AA3A2F9B08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5886" y="4216632"/>
            <a:ext cx="1704434" cy="770404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стол, другой, желтый, поезд&#10;&#10;Автоматически созданное описание">
            <a:extLst>
              <a:ext uri="{FF2B5EF4-FFF2-40B4-BE49-F238E27FC236}">
                <a16:creationId xmlns:a16="http://schemas.microsoft.com/office/drawing/2014/main" id="{DE17151D-7FDC-944A-8256-CB959F35C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921" y="4216632"/>
            <a:ext cx="1704434" cy="770404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стол, другой, желтый, поезд&#10;&#10;Автоматически созданное описание">
            <a:extLst>
              <a:ext uri="{FF2B5EF4-FFF2-40B4-BE49-F238E27FC236}">
                <a16:creationId xmlns:a16="http://schemas.microsoft.com/office/drawing/2014/main" id="{8FCB3819-CA17-8745-BE65-B7AA1BF814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222" y="4216632"/>
            <a:ext cx="1704434" cy="770404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1D40523-87DA-452A-8E8C-15CC62D7D9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24</a:t>
            </a:fld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3856111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>
            <a:spLocks noGrp="1"/>
          </p:cNvSpPr>
          <p:nvPr>
            <p:ph type="title"/>
          </p:nvPr>
        </p:nvSpPr>
        <p:spPr>
          <a:xfrm>
            <a:off x="806950" y="2303250"/>
            <a:ext cx="812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5. ЗАКЛЮЧЕНИЕ</a:t>
            </a: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2243C4-136B-41DD-B874-44467FD9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53035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DB2E595-9356-4053-AFD2-30BC4A4420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25</a:t>
            </a:fld>
            <a:endParaRPr lang="ru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title"/>
          </p:nvPr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ВЫВОДЫ</a:t>
            </a:r>
            <a:endParaRPr dirty="0"/>
          </a:p>
        </p:txBody>
      </p:sp>
      <p:sp>
        <p:nvSpPr>
          <p:cNvPr id="194" name="Google Shape;194;p33"/>
          <p:cNvSpPr txBox="1">
            <a:spLocks noGrp="1"/>
          </p:cNvSpPr>
          <p:nvPr>
            <p:ph type="body" idx="1"/>
          </p:nvPr>
        </p:nvSpPr>
        <p:spPr>
          <a:xfrm>
            <a:off x="539100" y="1424621"/>
            <a:ext cx="8065800" cy="29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dirty="0"/>
              <a:t>Лучшая модель – </a:t>
            </a:r>
            <a:r>
              <a:rPr lang="en-US" sz="1800" b="1" dirty="0" err="1"/>
              <a:t>XGBoost</a:t>
            </a:r>
            <a:endParaRPr lang="ru-RU" sz="1800" b="1" dirty="0"/>
          </a:p>
          <a:p>
            <a:pPr lvl="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dirty="0"/>
              <a:t>Самые важные признаки</a:t>
            </a:r>
            <a:r>
              <a:rPr lang="en-US" sz="1800" dirty="0"/>
              <a:t>:</a:t>
            </a:r>
          </a:p>
          <a:p>
            <a:pPr marL="628650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HOMELAND – </a:t>
            </a:r>
            <a:r>
              <a:rPr lang="ru-RU" sz="1200" dirty="0"/>
              <a:t>признак транзакции из страны регистрации профиля</a:t>
            </a:r>
          </a:p>
          <a:p>
            <a:pPr marL="628650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ENTRY_METHOD – </a:t>
            </a:r>
            <a:r>
              <a:rPr lang="ru-RU" sz="1200" dirty="0"/>
              <a:t>способ оплаты</a:t>
            </a:r>
          </a:p>
          <a:p>
            <a:pPr marL="628650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HAS_EMAIL – </a:t>
            </a:r>
            <a:r>
              <a:rPr lang="ru-RU" sz="1200" dirty="0"/>
              <a:t>указан ли </a:t>
            </a:r>
            <a:r>
              <a:rPr lang="en-US" sz="1200" dirty="0"/>
              <a:t>email </a:t>
            </a:r>
            <a:r>
              <a:rPr lang="ru-RU" sz="1200" dirty="0"/>
              <a:t>в профиле</a:t>
            </a:r>
          </a:p>
          <a:p>
            <a:pPr marL="628650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PROFILE_AGE - </a:t>
            </a:r>
            <a:r>
              <a:rPr lang="ru-RU" sz="1200" dirty="0"/>
              <a:t>Возраст профиля</a:t>
            </a:r>
          </a:p>
          <a:p>
            <a:pPr marL="628650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AGE - </a:t>
            </a:r>
            <a:r>
              <a:rPr lang="ru-RU" sz="1200" dirty="0"/>
              <a:t>возраст клиента</a:t>
            </a:r>
            <a:endParaRPr lang="en-US" sz="1600" dirty="0"/>
          </a:p>
          <a:p>
            <a:pPr lvl="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dirty="0"/>
              <a:t>Модель классифицирует транзакции в условиях, приближенных к реальным, и готова к замерам производительности и расчетам необходимой производительности виртуальной машины для ее хостинга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36F87F-96DD-49F9-9170-425D8CB06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53035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DCE30E-029E-4B0D-8039-46FEE90A1B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26</a:t>
            </a:fld>
            <a:endParaRPr lang="ru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КУДА ДАЛЬШЕ</a:t>
            </a:r>
            <a:endParaRPr dirty="0"/>
          </a:p>
        </p:txBody>
      </p:sp>
      <p:sp>
        <p:nvSpPr>
          <p:cNvPr id="200" name="Google Shape;200;p34"/>
          <p:cNvSpPr txBox="1">
            <a:spLocks noGrp="1"/>
          </p:cNvSpPr>
          <p:nvPr>
            <p:ph type="body" idx="1"/>
          </p:nvPr>
        </p:nvSpPr>
        <p:spPr>
          <a:xfrm>
            <a:off x="539100" y="1591475"/>
            <a:ext cx="8065800" cy="29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  <a:buFont typeface="Wingdings" panose="05000000000000000000" pitchFamily="2" charset="2"/>
              <a:buChar char="ü"/>
            </a:pPr>
            <a:r>
              <a:rPr lang="ru-RU" sz="1800" dirty="0"/>
              <a:t>Требуется обогащение клиентского профиля для повышения качества модели</a:t>
            </a:r>
          </a:p>
          <a:p>
            <a:pPr marL="285750" indent="-285750">
              <a:spcAft>
                <a:spcPts val="1600"/>
              </a:spcAft>
              <a:buFont typeface="Wingdings" panose="05000000000000000000" pitchFamily="2" charset="2"/>
              <a:buChar char="ü"/>
            </a:pPr>
            <a:r>
              <a:rPr lang="ru-RU" sz="1800" dirty="0"/>
              <a:t>Замер скорости обработки транзакций пользователей с учетом расчёта дополнительных параметров транзакций </a:t>
            </a:r>
          </a:p>
          <a:p>
            <a:pPr marL="285750" indent="-285750">
              <a:spcAft>
                <a:spcPts val="1600"/>
              </a:spcAft>
              <a:buFont typeface="Wingdings" panose="05000000000000000000" pitchFamily="2" charset="2"/>
              <a:buChar char="ü"/>
            </a:pPr>
            <a:r>
              <a:rPr lang="ru-RU" sz="1800" dirty="0"/>
              <a:t>Если скорость удовлетворяет разрешенным пределам, то интеграция в </a:t>
            </a:r>
            <a:r>
              <a:rPr lang="en-US" sz="1800" dirty="0"/>
              <a:t>production</a:t>
            </a:r>
            <a:r>
              <a:rPr lang="ru-RU" sz="1800" dirty="0"/>
              <a:t>-систему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574DD0-3BF5-4560-9E86-66AC454C0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53035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92784EC-AADF-4FEE-AD50-9EFE75708B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27</a:t>
            </a:fld>
            <a:endParaRPr lang="ru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>
            <a:spLocks noGrp="1"/>
          </p:cNvSpPr>
          <p:nvPr>
            <p:ph type="ctrTitle"/>
          </p:nvPr>
        </p:nvSpPr>
        <p:spPr>
          <a:xfrm>
            <a:off x="624750" y="1774050"/>
            <a:ext cx="81495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 dirty="0"/>
          </a:p>
        </p:txBody>
      </p:sp>
      <p:sp>
        <p:nvSpPr>
          <p:cNvPr id="206" name="Google Shape;206;p35"/>
          <p:cNvSpPr txBox="1">
            <a:spLocks noGrp="1"/>
          </p:cNvSpPr>
          <p:nvPr>
            <p:ph type="subTitle" idx="1"/>
          </p:nvPr>
        </p:nvSpPr>
        <p:spPr>
          <a:xfrm>
            <a:off x="624750" y="3225925"/>
            <a:ext cx="8463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[</a:t>
            </a:r>
            <a:r>
              <a:rPr lang="ru-RU" dirty="0"/>
              <a:t>ВЛАДИМИР НИКИФОРОВ</a:t>
            </a:r>
            <a:r>
              <a:rPr lang="ru" dirty="0"/>
              <a:t>]</a:t>
            </a:r>
            <a:endParaRPr dirty="0"/>
          </a:p>
        </p:txBody>
      </p:sp>
      <p:pic>
        <p:nvPicPr>
          <p:cNvPr id="4" name="Рисунок 3" descr="Изображение выглядит как внутренний, сидит, белый, стол&#10;&#10;Автоматически созданное описание">
            <a:extLst>
              <a:ext uri="{FF2B5EF4-FFF2-40B4-BE49-F238E27FC236}">
                <a16:creationId xmlns:a16="http://schemas.microsoft.com/office/drawing/2014/main" id="{24A47AA4-E42C-410F-BE6C-96D155CFB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056" y="4037312"/>
            <a:ext cx="2327887" cy="10777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КАКАЯ ПРОБЛЕМА</a:t>
            </a:r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1"/>
          </p:nvPr>
        </p:nvSpPr>
        <p:spPr>
          <a:xfrm>
            <a:off x="201705" y="1322524"/>
            <a:ext cx="8780929" cy="3706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 algn="just">
              <a:buNone/>
            </a:pPr>
            <a:r>
              <a:rPr lang="ru-RU" sz="1200" dirty="0"/>
              <a:t>В нашем мире постоянно растущей конкуренции на всех рынках качество и безопасность обслуживания, а значит и лояльность клиентов ставится на первое место среди приоритетов бизнеса.</a:t>
            </a:r>
          </a:p>
          <a:p>
            <a:pPr marL="76200" indent="0" algn="just">
              <a:buNone/>
            </a:pPr>
            <a:r>
              <a:rPr lang="ru-RU" sz="1200" b="1" dirty="0"/>
              <a:t>В сфере электронных платежей </a:t>
            </a:r>
            <a:r>
              <a:rPr lang="ru-RU" sz="1200" dirty="0"/>
              <a:t>для этого </a:t>
            </a:r>
            <a:r>
              <a:rPr lang="ru-RU" sz="1200" b="1" dirty="0"/>
              <a:t>требуется быстрый</a:t>
            </a:r>
            <a:r>
              <a:rPr lang="ru-RU" sz="1200" dirty="0"/>
              <a:t> и </a:t>
            </a:r>
            <a:r>
              <a:rPr lang="ru-RU" sz="1200" b="1" dirty="0"/>
              <a:t>качественный</a:t>
            </a:r>
            <a:r>
              <a:rPr lang="ru-RU" sz="1200" dirty="0"/>
              <a:t> </a:t>
            </a:r>
            <a:r>
              <a:rPr lang="ru-RU" sz="1200" b="1" dirty="0"/>
              <a:t>анализ транзакций</a:t>
            </a:r>
            <a:r>
              <a:rPr lang="ru-RU" sz="1200" dirty="0"/>
              <a:t> </a:t>
            </a:r>
            <a:r>
              <a:rPr lang="ru-RU" sz="1200" b="1" dirty="0"/>
              <a:t>на </a:t>
            </a:r>
            <a:r>
              <a:rPr lang="ru-RU" sz="1200" b="1" dirty="0" err="1"/>
              <a:t>фрод</a:t>
            </a:r>
            <a:r>
              <a:rPr lang="ru-RU" sz="1200" dirty="0"/>
              <a:t>.</a:t>
            </a:r>
          </a:p>
          <a:p>
            <a:pPr marL="76200" indent="0" algn="just">
              <a:buNone/>
            </a:pPr>
            <a:endParaRPr lang="ru-RU" sz="1200" dirty="0"/>
          </a:p>
          <a:p>
            <a:pPr marL="76200" indent="0" algn="just">
              <a:buNone/>
            </a:pPr>
            <a:r>
              <a:rPr lang="ru-RU" sz="1200" b="1" dirty="0"/>
              <a:t>Необходимо</a:t>
            </a:r>
            <a:r>
              <a:rPr lang="ru-RU" sz="1200" dirty="0"/>
              <a:t> с точностью не ниже 95% </a:t>
            </a:r>
            <a:r>
              <a:rPr lang="ru-RU" sz="1200" b="1" dirty="0"/>
              <a:t>классифицировать</a:t>
            </a:r>
            <a:r>
              <a:rPr lang="ru-RU" sz="1200" dirty="0"/>
              <a:t> </a:t>
            </a:r>
            <a:r>
              <a:rPr lang="ru-RU" sz="1200" b="1" dirty="0"/>
              <a:t>транзакции</a:t>
            </a:r>
            <a:r>
              <a:rPr lang="ru-RU" sz="1200" dirty="0"/>
              <a:t> на </a:t>
            </a:r>
            <a:r>
              <a:rPr lang="ru-RU" sz="1200" b="1" dirty="0"/>
              <a:t>легитимные</a:t>
            </a:r>
            <a:r>
              <a:rPr lang="ru-RU" sz="1200" dirty="0"/>
              <a:t> и </a:t>
            </a:r>
            <a:r>
              <a:rPr lang="ru-RU" sz="1200" b="1" dirty="0" err="1"/>
              <a:t>фрод</a:t>
            </a:r>
            <a:r>
              <a:rPr lang="ru-RU" sz="1200" dirty="0"/>
              <a:t>.</a:t>
            </a:r>
          </a:p>
          <a:p>
            <a:pPr marL="76200" indent="0" algn="just">
              <a:buNone/>
            </a:pPr>
            <a:r>
              <a:rPr lang="ru-RU" sz="1200" b="1" dirty="0"/>
              <a:t>- </a:t>
            </a:r>
            <a:r>
              <a:rPr lang="ru-RU" sz="1200" dirty="0"/>
              <a:t>При этом </a:t>
            </a:r>
            <a:r>
              <a:rPr lang="ru-RU" sz="1200" b="1" dirty="0"/>
              <a:t>классы</a:t>
            </a:r>
            <a:r>
              <a:rPr lang="ru-RU" sz="1200" dirty="0"/>
              <a:t> сильно </a:t>
            </a:r>
            <a:r>
              <a:rPr lang="ru-RU" sz="1200" b="1" dirty="0"/>
              <a:t>несбалансированные</a:t>
            </a:r>
            <a:r>
              <a:rPr lang="en-US" sz="1200" b="1" dirty="0"/>
              <a:t> (2% </a:t>
            </a:r>
            <a:r>
              <a:rPr lang="ru-RU" sz="1200" b="1" dirty="0" err="1"/>
              <a:t>фрод</a:t>
            </a:r>
            <a:r>
              <a:rPr lang="ru-RU" sz="1200" b="1" dirty="0"/>
              <a:t>-транзакций</a:t>
            </a:r>
            <a:r>
              <a:rPr lang="en-US" sz="1200" b="1" dirty="0"/>
              <a:t>)</a:t>
            </a:r>
            <a:r>
              <a:rPr lang="ru-RU" sz="1200" dirty="0"/>
              <a:t>.</a:t>
            </a:r>
          </a:p>
          <a:p>
            <a:pPr marL="76200" indent="0" algn="just">
              <a:buNone/>
            </a:pPr>
            <a:r>
              <a:rPr lang="ru-RU" sz="1200" b="1" dirty="0"/>
              <a:t>- </a:t>
            </a:r>
            <a:r>
              <a:rPr lang="ru-RU" sz="1200" dirty="0"/>
              <a:t>Бизнесу важно, чтобы модель </a:t>
            </a:r>
            <a:r>
              <a:rPr lang="ru-RU" sz="1200" b="1" dirty="0"/>
              <a:t>минимум блокировала легитимные транзакции</a:t>
            </a:r>
            <a:r>
              <a:rPr lang="ru-RU" sz="1200" dirty="0"/>
              <a:t> и </a:t>
            </a:r>
            <a:r>
              <a:rPr lang="ru-RU" sz="1200" b="1" dirty="0"/>
              <a:t>максимум</a:t>
            </a:r>
            <a:r>
              <a:rPr lang="ru-RU" sz="1200" dirty="0"/>
              <a:t> блокировала </a:t>
            </a:r>
            <a:r>
              <a:rPr lang="ru-RU" sz="1200" b="1" dirty="0" err="1"/>
              <a:t>фрод</a:t>
            </a:r>
            <a:r>
              <a:rPr lang="ru-RU" sz="1200" dirty="0"/>
              <a:t>.</a:t>
            </a:r>
          </a:p>
          <a:p>
            <a:pPr marL="76200" indent="0" algn="just">
              <a:buNone/>
            </a:pPr>
            <a:r>
              <a:rPr lang="ru-RU" sz="1200" b="1" dirty="0"/>
              <a:t>- </a:t>
            </a:r>
            <a:r>
              <a:rPr lang="ru-RU" sz="1200" dirty="0"/>
              <a:t>И</a:t>
            </a:r>
            <a:r>
              <a:rPr lang="ru-RU" sz="1200" b="1" dirty="0"/>
              <a:t> максимально быстро - это транзакции!</a:t>
            </a:r>
            <a:endParaRPr lang="ru-RU" sz="1200" dirty="0"/>
          </a:p>
          <a:p>
            <a:pPr marL="76200" indent="0" algn="just">
              <a:buNone/>
            </a:pPr>
            <a:endParaRPr lang="ru-RU" sz="1200" dirty="0"/>
          </a:p>
          <a:p>
            <a:pPr marL="76200" indent="0" algn="just">
              <a:buNone/>
            </a:pPr>
            <a:r>
              <a:rPr lang="ru-RU" sz="1200" b="1" dirty="0"/>
              <a:t>Результат </a:t>
            </a:r>
            <a:r>
              <a:rPr lang="ru-RU" sz="1200" dirty="0"/>
              <a:t>работы модели: </a:t>
            </a:r>
            <a:r>
              <a:rPr lang="ru-RU" sz="1200" b="1" dirty="0"/>
              <a:t>по вероятности класса «</a:t>
            </a:r>
            <a:r>
              <a:rPr lang="ru-RU" sz="1200" b="1" dirty="0" err="1"/>
              <a:t>фрод</a:t>
            </a:r>
            <a:r>
              <a:rPr lang="ru-RU" sz="1200" b="1" dirty="0"/>
              <a:t>» </a:t>
            </a:r>
            <a:r>
              <a:rPr lang="ru-RU" sz="1200" dirty="0"/>
              <a:t>к каждой транзакции нужно </a:t>
            </a:r>
            <a:r>
              <a:rPr lang="ru-RU" sz="1200" b="1" dirty="0"/>
              <a:t>применить одно из действий</a:t>
            </a:r>
            <a:r>
              <a:rPr lang="ru-RU" sz="1200" dirty="0"/>
              <a:t>:</a:t>
            </a:r>
          </a:p>
          <a:p>
            <a:pPr marL="76200" indent="0" algn="just">
              <a:buNone/>
            </a:pPr>
            <a:r>
              <a:rPr lang="en-US" sz="1200" b="1" dirty="0"/>
              <a:t>- PASS</a:t>
            </a:r>
            <a:r>
              <a:rPr lang="ru-RU" sz="1200" dirty="0"/>
              <a:t> – транзакция не является подозрительной, пропускаем</a:t>
            </a:r>
          </a:p>
          <a:p>
            <a:pPr marL="76200" indent="0" algn="just">
              <a:buNone/>
            </a:pPr>
            <a:r>
              <a:rPr lang="en-US" sz="1200" b="1" dirty="0"/>
              <a:t>- ALERT</a:t>
            </a:r>
            <a:r>
              <a:rPr lang="ru-RU" sz="1200" b="1" dirty="0"/>
              <a:t>_</a:t>
            </a:r>
            <a:r>
              <a:rPr lang="en-US" sz="1200" b="1" dirty="0"/>
              <a:t>AGENT</a:t>
            </a:r>
            <a:r>
              <a:rPr lang="ru-RU" sz="1200" dirty="0"/>
              <a:t> – о транзакции следует сообщить наблюдателям</a:t>
            </a:r>
          </a:p>
          <a:p>
            <a:pPr marL="76200" indent="0" algn="just">
              <a:buNone/>
            </a:pPr>
            <a:r>
              <a:rPr lang="en-US" sz="1200" b="1" dirty="0"/>
              <a:t>- LOCK</a:t>
            </a:r>
            <a:r>
              <a:rPr lang="ru-RU" sz="1200" b="1" dirty="0"/>
              <a:t>_</a:t>
            </a:r>
            <a:r>
              <a:rPr lang="en-US" sz="1200" b="1" dirty="0"/>
              <a:t>USER and ALERT</a:t>
            </a:r>
            <a:r>
              <a:rPr lang="ru-RU" sz="1200" b="1" dirty="0"/>
              <a:t>_</a:t>
            </a:r>
            <a:r>
              <a:rPr lang="en-US" sz="1200" b="1" dirty="0"/>
              <a:t>AGENT</a:t>
            </a:r>
            <a:r>
              <a:rPr lang="ru-RU" sz="1200" dirty="0"/>
              <a:t> – транзакцию следует заблокировать и сообщить наблюдателям для анализа</a:t>
            </a:r>
          </a:p>
          <a:p>
            <a:pPr marL="76200" indent="0" algn="just">
              <a:buNone/>
            </a:pPr>
            <a:r>
              <a:rPr lang="en-US" sz="1200" b="1" dirty="0"/>
              <a:t>- LOCK</a:t>
            </a:r>
            <a:r>
              <a:rPr lang="ru-RU" sz="1200" b="1" dirty="0"/>
              <a:t>_</a:t>
            </a:r>
            <a:r>
              <a:rPr lang="en-US" sz="1200" b="1" dirty="0"/>
              <a:t>USER</a:t>
            </a:r>
            <a:r>
              <a:rPr lang="ru-RU" sz="1200" dirty="0"/>
              <a:t> – транзакцию строго блокируем, она является мошеннической</a:t>
            </a:r>
            <a:endParaRPr lang="en-US" sz="1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7FCD46-3CAF-4C2C-A933-9D6690153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53035"/>
          </a:xfrm>
          <a:prstGeom prst="rect">
            <a:avLst/>
          </a:prstGeom>
        </p:spPr>
      </p:pic>
      <p:pic>
        <p:nvPicPr>
          <p:cNvPr id="3" name="Рисунок 2" descr="Изображение выглядит как внутренний, чашка, желтый, маленький&#10;&#10;Автоматически созданное описание">
            <a:extLst>
              <a:ext uri="{FF2B5EF4-FFF2-40B4-BE49-F238E27FC236}">
                <a16:creationId xmlns:a16="http://schemas.microsoft.com/office/drawing/2014/main" id="{EDA1070C-4426-424C-9D04-62A6E3E68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613" y="4393675"/>
            <a:ext cx="1242774" cy="69906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346D2CE-6589-4226-B57E-B9548FA4E2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3</a:t>
            </a:fld>
            <a:endParaRPr lang="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КАК РЕШАЛ ЗАДАЧУ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476E8C-DBCE-4BCD-94C9-46274B47E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5303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7851169-1595-4ADF-95F0-CD032AA6D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802656" y="3802156"/>
            <a:ext cx="1341344" cy="1341344"/>
          </a:xfrm>
          <a:prstGeom prst="rect">
            <a:avLst/>
          </a:prstGeom>
        </p:spPr>
      </p:pic>
      <p:graphicFrame>
        <p:nvGraphicFramePr>
          <p:cNvPr id="2" name="Таблица 5">
            <a:extLst>
              <a:ext uri="{FF2B5EF4-FFF2-40B4-BE49-F238E27FC236}">
                <a16:creationId xmlns:a16="http://schemas.microsoft.com/office/drawing/2014/main" id="{F3F51AA2-D1E8-436B-B6AA-6158CFBA58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553642"/>
              </p:ext>
            </p:extLst>
          </p:nvPr>
        </p:nvGraphicFramePr>
        <p:xfrm>
          <a:off x="462900" y="1750880"/>
          <a:ext cx="8287906" cy="303784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999424">
                  <a:extLst>
                    <a:ext uri="{9D8B030D-6E8A-4147-A177-3AD203B41FA5}">
                      <a16:colId xmlns:a16="http://schemas.microsoft.com/office/drawing/2014/main" val="215273182"/>
                    </a:ext>
                  </a:extLst>
                </a:gridCol>
                <a:gridCol w="7288482">
                  <a:extLst>
                    <a:ext uri="{9D8B030D-6E8A-4147-A177-3AD203B41FA5}">
                      <a16:colId xmlns:a16="http://schemas.microsoft.com/office/drawing/2014/main" val="71747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" sz="1800" b="1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sym typeface="Proxima Nova"/>
                        </a:rPr>
                        <a:t>Шаг 0</a:t>
                      </a:r>
                      <a:endParaRPr lang="ru-RU" sz="1800" b="1" i="0" u="none" strike="noStrike" cap="none" dirty="0">
                        <a:solidFill>
                          <a:srgbClr val="434343"/>
                        </a:solidFill>
                        <a:latin typeface="Proxima Nova"/>
                        <a:sym typeface="Proxima Nov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sym typeface="Proxima Nova"/>
                        </a:rPr>
                        <a:t>Первичный анализ</a:t>
                      </a:r>
                      <a:r>
                        <a:rPr lang="ru-RU" sz="1800" b="0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sym typeface="Proxima Nova"/>
                        </a:rPr>
                        <a:t> задачи и </a:t>
                      </a:r>
                      <a:r>
                        <a:rPr lang="ru-RU" sz="1800" b="1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sym typeface="Proxima Nova"/>
                        </a:rPr>
                        <a:t>выдвижение гипотез</a:t>
                      </a:r>
                      <a:r>
                        <a:rPr lang="ru-RU" sz="1800" b="0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sym typeface="Proxima Nova"/>
                        </a:rPr>
                        <a:t> на основе </a:t>
                      </a:r>
                      <a:r>
                        <a:rPr lang="en-US" sz="1800" b="0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sym typeface="Proxima Nova"/>
                        </a:rPr>
                        <a:t>EDA</a:t>
                      </a:r>
                      <a:endParaRPr lang="ru-RU" sz="1800" b="0" i="0" u="none" strike="noStrike" cap="none" dirty="0">
                        <a:solidFill>
                          <a:srgbClr val="434343"/>
                        </a:solidFill>
                        <a:latin typeface="Proxima Nova"/>
                        <a:sym typeface="Proxima Nov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9607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800" b="1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sym typeface="Proxima Nova"/>
                        </a:rPr>
                        <a:t>Шаг </a:t>
                      </a:r>
                      <a:r>
                        <a:rPr lang="en-US" sz="1800" b="1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sym typeface="Proxima Nova"/>
                        </a:rPr>
                        <a:t>1</a:t>
                      </a:r>
                      <a:endParaRPr lang="ru-RU" sz="1800" b="1" i="0" u="none" strike="noStrike" cap="none" dirty="0">
                        <a:solidFill>
                          <a:srgbClr val="434343"/>
                        </a:solidFill>
                        <a:latin typeface="Proxima Nova"/>
                        <a:sym typeface="Proxima Nov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ea typeface="+mn-ea"/>
                          <a:cs typeface="+mn-cs"/>
                          <a:sym typeface="Arial"/>
                        </a:rPr>
                        <a:t>Feature Engineering</a:t>
                      </a:r>
                      <a:r>
                        <a:rPr lang="ru-RU" sz="1800" b="0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ru-RU" sz="1800" b="1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ea typeface="+mn-ea"/>
                          <a:cs typeface="+mn-cs"/>
                          <a:sym typeface="Arial"/>
                        </a:rPr>
                        <a:t>балансировка классов </a:t>
                      </a:r>
                      <a:r>
                        <a:rPr lang="ru-RU" sz="1800" b="0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ea typeface="+mn-ea"/>
                          <a:cs typeface="+mn-cs"/>
                          <a:sym typeface="Arial"/>
                        </a:rPr>
                        <a:t>для обучения</a:t>
                      </a:r>
                      <a:endParaRPr lang="ru-RU" sz="1800" b="0" i="0" u="none" strike="noStrike" cap="none" dirty="0">
                        <a:solidFill>
                          <a:srgbClr val="434343"/>
                        </a:solidFill>
                        <a:latin typeface="Proxima Nova"/>
                        <a:ea typeface="+mn-ea"/>
                        <a:cs typeface="+mn-cs"/>
                        <a:sym typeface="Proxima Nov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421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" sz="1800" b="1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sym typeface="Proxima Nova"/>
                        </a:rPr>
                        <a:t>Шаг </a:t>
                      </a:r>
                      <a:r>
                        <a:rPr lang="en-US" sz="1800" b="1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sym typeface="Proxima Nova"/>
                        </a:rPr>
                        <a:t>2</a:t>
                      </a:r>
                      <a:endParaRPr lang="ru-RU" sz="1800" b="1" i="0" u="none" strike="noStrike" cap="none" dirty="0">
                        <a:solidFill>
                          <a:srgbClr val="434343"/>
                        </a:solidFill>
                        <a:latin typeface="Proxima Nova"/>
                        <a:sym typeface="Proxima Nov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ea typeface="+mn-ea"/>
                          <a:cs typeface="+mn-cs"/>
                          <a:sym typeface="Arial"/>
                        </a:rPr>
                        <a:t>Создание </a:t>
                      </a:r>
                      <a:r>
                        <a:rPr lang="en-US" sz="1800" b="1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ea typeface="+mn-ea"/>
                          <a:cs typeface="+mn-cs"/>
                          <a:sym typeface="Arial"/>
                        </a:rPr>
                        <a:t>baseline </a:t>
                      </a:r>
                      <a:r>
                        <a:rPr lang="ru-RU" sz="1800" b="1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ea typeface="+mn-ea"/>
                          <a:cs typeface="+mn-cs"/>
                          <a:sym typeface="Arial"/>
                        </a:rPr>
                        <a:t>модели </a:t>
                      </a:r>
                      <a:r>
                        <a:rPr lang="ru-RU" sz="1800" b="0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ea typeface="+mn-ea"/>
                          <a:cs typeface="+mn-cs"/>
                          <a:sym typeface="Arial"/>
                        </a:rPr>
                        <a:t>– логистической регрессии</a:t>
                      </a:r>
                      <a:endParaRPr lang="ru-RU" sz="1800" b="0" i="0" u="none" strike="noStrike" cap="none" dirty="0">
                        <a:solidFill>
                          <a:srgbClr val="434343"/>
                        </a:solidFill>
                        <a:latin typeface="Proxima Nova"/>
                        <a:ea typeface="+mn-ea"/>
                        <a:cs typeface="+mn-cs"/>
                        <a:sym typeface="Proxima Nov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4745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" sz="1800" b="1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sym typeface="Proxima Nova"/>
                        </a:rPr>
                        <a:t>Шаг </a:t>
                      </a:r>
                      <a:r>
                        <a:rPr lang="en-US" sz="1800" b="1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sym typeface="Proxima Nova"/>
                        </a:rPr>
                        <a:t>3</a:t>
                      </a:r>
                      <a:endParaRPr lang="ru-RU" sz="1800" b="1" i="0" u="none" strike="noStrike" cap="none" dirty="0">
                        <a:solidFill>
                          <a:srgbClr val="434343"/>
                        </a:solidFill>
                        <a:latin typeface="Proxima Nova"/>
                        <a:sym typeface="Proxima Nov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ea typeface="+mn-ea"/>
                          <a:cs typeface="+mn-cs"/>
                          <a:sym typeface="Arial"/>
                        </a:rPr>
                        <a:t>Создание более сложных моделей</a:t>
                      </a:r>
                      <a:r>
                        <a:rPr lang="ru-RU" sz="1800" b="0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ea typeface="+mn-ea"/>
                          <a:cs typeface="+mn-cs"/>
                          <a:sym typeface="Arial"/>
                        </a:rPr>
                        <a:t>, анализ прироста качества, подбор </a:t>
                      </a:r>
                      <a:r>
                        <a:rPr lang="ru-RU" sz="1800" b="0" i="0" u="none" strike="noStrike" cap="none" dirty="0" err="1">
                          <a:solidFill>
                            <a:srgbClr val="434343"/>
                          </a:solidFill>
                          <a:latin typeface="Proxima Nova"/>
                          <a:ea typeface="+mn-ea"/>
                          <a:cs typeface="+mn-cs"/>
                          <a:sym typeface="Arial"/>
                        </a:rPr>
                        <a:t>гиперпараметров</a:t>
                      </a:r>
                      <a:endParaRPr lang="ru-RU" sz="1800" b="0" i="0" u="none" strike="noStrike" cap="none" dirty="0">
                        <a:solidFill>
                          <a:srgbClr val="434343"/>
                        </a:solidFill>
                        <a:latin typeface="Proxima Nova"/>
                        <a:ea typeface="+mn-ea"/>
                        <a:cs typeface="+mn-cs"/>
                        <a:sym typeface="Proxima Nov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0170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" sz="1800" b="1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sym typeface="Proxima Nova"/>
                        </a:rPr>
                        <a:t>Шаг </a:t>
                      </a:r>
                      <a:r>
                        <a:rPr lang="en-US" sz="1800" b="1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sym typeface="Proxima Nova"/>
                        </a:rPr>
                        <a:t>4</a:t>
                      </a:r>
                      <a:endParaRPr lang="ru-RU" sz="1800" b="1" i="0" u="none" strike="noStrike" cap="none" dirty="0">
                        <a:solidFill>
                          <a:srgbClr val="434343"/>
                        </a:solidFill>
                        <a:latin typeface="Proxima Nova"/>
                        <a:sym typeface="Proxima Nov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ea typeface="+mn-ea"/>
                          <a:cs typeface="+mn-cs"/>
                          <a:sym typeface="Arial"/>
                        </a:rPr>
                        <a:t>Понижение размерности</a:t>
                      </a:r>
                      <a:endParaRPr lang="ru-RU" sz="1800" b="1" i="0" u="none" strike="noStrike" cap="none" dirty="0">
                        <a:solidFill>
                          <a:srgbClr val="434343"/>
                        </a:solidFill>
                        <a:latin typeface="Proxima Nova"/>
                        <a:ea typeface="+mn-ea"/>
                        <a:cs typeface="+mn-cs"/>
                        <a:sym typeface="Proxima Nov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1384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" sz="1800" b="1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sym typeface="Proxima Nova"/>
                        </a:rPr>
                        <a:t>Шаг </a:t>
                      </a:r>
                      <a:r>
                        <a:rPr lang="en-US" sz="1800" b="1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sym typeface="Proxima Nova"/>
                        </a:rPr>
                        <a:t>5</a:t>
                      </a:r>
                      <a:endParaRPr lang="ru-RU" sz="1800" b="1" i="0" u="none" strike="noStrike" cap="none" dirty="0">
                        <a:solidFill>
                          <a:srgbClr val="434343"/>
                        </a:solidFill>
                        <a:latin typeface="Proxima Nova"/>
                        <a:sym typeface="Proxima Nov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ea typeface="+mn-ea"/>
                          <a:cs typeface="+mn-cs"/>
                          <a:sym typeface="Arial"/>
                        </a:rPr>
                        <a:t>Создание промышленной реализации </a:t>
                      </a:r>
                      <a:r>
                        <a:rPr lang="ru-RU" sz="1800" b="0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ea typeface="+mn-ea"/>
                          <a:cs typeface="+mn-cs"/>
                          <a:sym typeface="Arial"/>
                        </a:rPr>
                        <a:t>задачи в виде </a:t>
                      </a:r>
                      <a:r>
                        <a:rPr lang="en-US" sz="1800" b="0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ea typeface="+mn-ea"/>
                          <a:cs typeface="+mn-cs"/>
                          <a:sym typeface="Arial"/>
                        </a:rPr>
                        <a:t>API, </a:t>
                      </a:r>
                      <a:r>
                        <a:rPr lang="ru-RU" sz="1800" b="0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ea typeface="+mn-ea"/>
                          <a:cs typeface="+mn-cs"/>
                          <a:sym typeface="Arial"/>
                        </a:rPr>
                        <a:t>возвращающее необходимое «действие» над транзакцией для указанных признаков транзакции</a:t>
                      </a:r>
                      <a:endParaRPr lang="ru-RU" sz="1800" b="0" i="0" u="none" strike="noStrike" cap="none" dirty="0">
                        <a:solidFill>
                          <a:srgbClr val="434343"/>
                        </a:solidFill>
                        <a:latin typeface="Proxima Nova"/>
                        <a:ea typeface="+mn-ea"/>
                        <a:cs typeface="+mn-cs"/>
                        <a:sym typeface="Proxima Nov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5424067"/>
                  </a:ext>
                </a:extLst>
              </a:tr>
            </a:tbl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0652963-831C-4F65-A02E-01A0917DCF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4</a:t>
            </a:fld>
            <a:endParaRPr lang="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ЦЕЛЕВЫЕ МЕТРИКИ</a:t>
            </a:r>
            <a:endParaRPr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9FB80F5-CDCF-4B40-B9A5-A1A8219E0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0396" y="860421"/>
            <a:ext cx="1439824" cy="10564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7499555-7D23-4CD0-81E6-05E6CF60E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530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AF72A-0293-4077-9E9E-6A71EFF33ED6}"/>
              </a:ext>
            </a:extLst>
          </p:cNvPr>
          <p:cNvSpPr txBox="1"/>
          <p:nvPr/>
        </p:nvSpPr>
        <p:spPr>
          <a:xfrm>
            <a:off x="354680" y="1746602"/>
            <a:ext cx="66039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2000" dirty="0">
                <a:latin typeface="Proxima Nova" panose="020B0604020202020204" charset="0"/>
              </a:rPr>
              <a:t>Метрика для </a:t>
            </a:r>
            <a:r>
              <a:rPr lang="ru-RU" sz="2000" b="1" dirty="0">
                <a:latin typeface="Proxima Nova" panose="020B0604020202020204" charset="0"/>
              </a:rPr>
              <a:t>сравнения моделей и подбора </a:t>
            </a:r>
            <a:r>
              <a:rPr lang="ru-RU" sz="2000" b="1" dirty="0" err="1">
                <a:latin typeface="Proxima Nova" panose="020B0604020202020204" charset="0"/>
              </a:rPr>
              <a:t>гипер</a:t>
            </a:r>
            <a:r>
              <a:rPr lang="ru-RU" sz="2000" b="1" dirty="0">
                <a:latin typeface="Proxima Nova" panose="020B0604020202020204" charset="0"/>
              </a:rPr>
              <a:t>-параметров </a:t>
            </a:r>
            <a:r>
              <a:rPr lang="ru-RU" sz="2000" dirty="0">
                <a:latin typeface="Proxima Nova" panose="020B0604020202020204" charset="0"/>
              </a:rPr>
              <a:t>(после балансировки классов) – </a:t>
            </a:r>
            <a:r>
              <a:rPr lang="en-US" sz="2000" b="1" dirty="0">
                <a:latin typeface="Proxima Nova" panose="020B0604020202020204" charset="0"/>
              </a:rPr>
              <a:t>ROC–AUC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2000" b="1" dirty="0">
              <a:latin typeface="Proxima Nova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2000" dirty="0">
                <a:latin typeface="Proxima Nova" panose="020B0604020202020204" charset="0"/>
              </a:rPr>
              <a:t>Метрики для </a:t>
            </a:r>
            <a:r>
              <a:rPr lang="ru-RU" sz="2000" b="1" dirty="0">
                <a:latin typeface="Proxima Nova" panose="020B0604020202020204" charset="0"/>
              </a:rPr>
              <a:t>трансляции результатов бизнес-заказчикам </a:t>
            </a:r>
            <a:r>
              <a:rPr lang="en-US" sz="2000" b="1" dirty="0">
                <a:latin typeface="Proxima Nova" panose="020B0604020202020204" charset="0"/>
              </a:rPr>
              <a:t>– Precision</a:t>
            </a:r>
            <a:r>
              <a:rPr lang="ru-RU" sz="2000" b="1" dirty="0">
                <a:latin typeface="Proxima Nova" panose="020B0604020202020204" charset="0"/>
              </a:rPr>
              <a:t> </a:t>
            </a:r>
            <a:r>
              <a:rPr lang="ru-RU" sz="2000" dirty="0">
                <a:latin typeface="Proxima Nova" panose="020B0604020202020204" charset="0"/>
              </a:rPr>
              <a:t>(доля срабатывания модели от всего потока транзакций) и</a:t>
            </a:r>
            <a:r>
              <a:rPr lang="ru-RU" sz="2000" b="1" dirty="0">
                <a:latin typeface="Proxima Nova" panose="020B0604020202020204" charset="0"/>
              </a:rPr>
              <a:t> </a:t>
            </a:r>
            <a:r>
              <a:rPr lang="en-US" sz="2000" b="1" dirty="0">
                <a:latin typeface="Proxima Nova" panose="020B0604020202020204" charset="0"/>
              </a:rPr>
              <a:t>Recall</a:t>
            </a:r>
            <a:r>
              <a:rPr lang="ru-RU" sz="2000" b="1" dirty="0">
                <a:latin typeface="Proxima Nova" panose="020B0604020202020204" charset="0"/>
              </a:rPr>
              <a:t> </a:t>
            </a:r>
            <a:r>
              <a:rPr lang="ru-RU" sz="2000" dirty="0">
                <a:latin typeface="Proxima Nova" panose="020B0604020202020204" charset="0"/>
              </a:rPr>
              <a:t>(доля пойманных мошеннических</a:t>
            </a:r>
            <a:r>
              <a:rPr lang="ru-RU" sz="2000" baseline="30000" dirty="0">
                <a:latin typeface="Proxima Nova" panose="020B0604020202020204" charset="0"/>
              </a:rPr>
              <a:t>1</a:t>
            </a:r>
            <a:r>
              <a:rPr lang="ru-RU" sz="2000" dirty="0">
                <a:latin typeface="Proxima Nova" panose="020B0604020202020204" charset="0"/>
              </a:rPr>
              <a:t> транзакций от всех)</a:t>
            </a:r>
          </a:p>
          <a:p>
            <a:endParaRPr lang="en-US" sz="2000" b="1" dirty="0">
              <a:latin typeface="Proxima Nova" panose="020B060402020202020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78D1112-15B7-48BF-B080-0DA4F5EE5A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121581" y="642439"/>
            <a:ext cx="746207" cy="79068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B2D8C7D-0600-4EA9-B6C1-EDA9A83B4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396" y="1993205"/>
            <a:ext cx="1608020" cy="292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88FA6A-882D-4245-B854-6E0E512D5710}"/>
              </a:ext>
            </a:extLst>
          </p:cNvPr>
          <p:cNvSpPr txBox="1"/>
          <p:nvPr/>
        </p:nvSpPr>
        <p:spPr>
          <a:xfrm>
            <a:off x="0" y="4811808"/>
            <a:ext cx="5272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/>
              <a:t>1</a:t>
            </a:r>
            <a:r>
              <a:rPr lang="en-US" sz="1000" dirty="0"/>
              <a:t>. </a:t>
            </a:r>
            <a:r>
              <a:rPr lang="ru-RU" sz="1000" dirty="0"/>
              <a:t>Мошенническими транзакциями будем считать оценки классификатора выше 50</a:t>
            </a:r>
            <a:r>
              <a:rPr lang="en-US" sz="1000" dirty="0"/>
              <a:t>%</a:t>
            </a:r>
            <a:endParaRPr lang="ru-RU" sz="10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67CBA0C-B3C5-4CDD-9519-E5B473DAD8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5</a:t>
            </a:fld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3142390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806950" y="2303250"/>
            <a:ext cx="812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2. АНАЛИЗ</a:t>
            </a: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18AC69-BE34-41BC-A6E2-D6422FEB7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53035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934EF01-240C-4C24-B15A-5F4F31CF25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6</a:t>
            </a:fld>
            <a:endParaRPr lang="r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500400" y="673625"/>
            <a:ext cx="799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КАКИЕ ЕСТЬ АНАЛОГИ</a:t>
            </a:r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576600" y="1334475"/>
            <a:ext cx="3735000" cy="32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 dirty="0"/>
              <a:t>Аналог-1</a:t>
            </a:r>
            <a:endParaRPr sz="2200" b="1" dirty="0"/>
          </a:p>
          <a:p>
            <a:pPr marL="0" indent="0">
              <a:spcBef>
                <a:spcPts val="800"/>
              </a:spcBef>
              <a:buNone/>
            </a:pPr>
            <a:r>
              <a:rPr lang="en-US" sz="1800" dirty="0"/>
              <a:t>Detecting Credit Card Fraud Using Machine Learning[</a:t>
            </a:r>
            <a:r>
              <a:rPr lang="en-US" sz="1200" dirty="0">
                <a:hlinkClick r:id="rId3"/>
              </a:rPr>
              <a:t>1</a:t>
            </a:r>
            <a:r>
              <a:rPr lang="en-US" sz="1800" dirty="0"/>
              <a:t>]</a:t>
            </a: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-RU" sz="1600" dirty="0"/>
              <a:t>Недостатки: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ru-RU" sz="1400" dirty="0"/>
              <a:t>Отсутствует промышленное применение</a:t>
            </a:r>
            <a:endParaRPr sz="1400" dirty="0"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4832400" y="1334475"/>
            <a:ext cx="3735000" cy="3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 dirty="0"/>
              <a:t>Аналог-2</a:t>
            </a:r>
            <a:endParaRPr sz="2200" b="1" dirty="0"/>
          </a:p>
          <a:p>
            <a:pPr marL="0" lvl="0" indent="0">
              <a:spcBef>
                <a:spcPts val="800"/>
              </a:spcBef>
              <a:buNone/>
            </a:pPr>
            <a:r>
              <a:rPr lang="en-US" sz="1800" dirty="0"/>
              <a:t>SAFE: A Neural Survival Analysis Model for Fraud Early Detection</a:t>
            </a:r>
            <a:r>
              <a:rPr lang="en-US" sz="2200" dirty="0"/>
              <a:t>[</a:t>
            </a:r>
            <a:r>
              <a:rPr lang="en-US" sz="1200" dirty="0">
                <a:hlinkClick r:id="rId4"/>
              </a:rPr>
              <a:t>2</a:t>
            </a:r>
            <a:r>
              <a:rPr lang="en-US" sz="2200" dirty="0"/>
              <a:t>]</a:t>
            </a:r>
            <a:r>
              <a:rPr lang="ru" sz="2200" dirty="0"/>
              <a:t>.</a:t>
            </a:r>
            <a:endParaRPr sz="22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-RU" sz="1600" dirty="0"/>
              <a:t>Недостаток:</a:t>
            </a:r>
          </a:p>
          <a:p>
            <a:pPr marL="285750" indent="-28575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ru-RU" sz="1400" dirty="0"/>
              <a:t>Черный ящик для бизнеса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A44CD6-2735-45D9-8081-2B8942E677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197288" y="3673507"/>
            <a:ext cx="2978524" cy="520660"/>
          </a:xfrm>
          <a:prstGeom prst="rect">
            <a:avLst/>
          </a:prstGeom>
        </p:spPr>
      </p:pic>
      <p:pic>
        <p:nvPicPr>
          <p:cNvPr id="6" name="Рисунок 5" descr="Изображение выглядит как рисунок, часы, сидит, стол&#10;&#10;Автоматически созданное описание">
            <a:extLst>
              <a:ext uri="{FF2B5EF4-FFF2-40B4-BE49-F238E27FC236}">
                <a16:creationId xmlns:a16="http://schemas.microsoft.com/office/drawing/2014/main" id="{AA75C190-79A9-4627-B3E9-C202AE23F7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177677" y="4028338"/>
            <a:ext cx="1197535" cy="70783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73E51F3-CE22-4FB2-83F5-2F6DEBE6E5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9144000" cy="753035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C676D27-69FE-4A08-B8A9-8C1F8DDB60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7</a:t>
            </a:fld>
            <a:endParaRPr lang="ru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500400" y="673625"/>
            <a:ext cx="799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EDA</a:t>
            </a:r>
            <a:endParaRPr dirty="0"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576601" y="1142556"/>
            <a:ext cx="3632328" cy="14446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dirty="0"/>
              <a:t>Исходные данные:</a:t>
            </a:r>
          </a:p>
          <a:p>
            <a:pPr marL="228600" lvl="0" indent="-228600">
              <a:buSzPct val="100000"/>
              <a:buFont typeface="+mj-lt"/>
              <a:buAutoNum type="arabicPeriod"/>
            </a:pPr>
            <a:r>
              <a:rPr lang="ru-RU" sz="1100" b="1" dirty="0"/>
              <a:t>Транзакции</a:t>
            </a:r>
            <a:r>
              <a:rPr lang="ru-RU" sz="1100" dirty="0"/>
              <a:t> пользователей (688</a:t>
            </a:r>
            <a:r>
              <a:rPr lang="en-US" sz="1100" dirty="0"/>
              <a:t> </a:t>
            </a:r>
            <a:r>
              <a:rPr lang="ru-RU" sz="1100" dirty="0"/>
              <a:t>651, 11)</a:t>
            </a:r>
          </a:p>
          <a:p>
            <a:pPr marL="228600" lvl="0" indent="-228600">
              <a:buSzPct val="100000"/>
              <a:buFont typeface="+mj-lt"/>
              <a:buAutoNum type="arabicPeriod"/>
            </a:pPr>
            <a:r>
              <a:rPr lang="ru-RU" sz="1100" dirty="0"/>
              <a:t>Справочник </a:t>
            </a:r>
            <a:r>
              <a:rPr lang="ru-RU" sz="1100" b="1" dirty="0"/>
              <a:t>пользователей</a:t>
            </a:r>
            <a:r>
              <a:rPr lang="ru-RU" sz="1100" dirty="0"/>
              <a:t> (9</a:t>
            </a:r>
            <a:r>
              <a:rPr lang="en-US" sz="1100" dirty="0"/>
              <a:t> </a:t>
            </a:r>
            <a:r>
              <a:rPr lang="ru-RU" sz="1100" dirty="0"/>
              <a:t>944, 11)</a:t>
            </a:r>
          </a:p>
          <a:p>
            <a:pPr marL="228600" lvl="0" indent="-228600">
              <a:buSzPct val="100000"/>
              <a:buFont typeface="+mj-lt"/>
              <a:buAutoNum type="arabicPeriod"/>
            </a:pPr>
            <a:r>
              <a:rPr lang="ru-RU" sz="1100" dirty="0"/>
              <a:t>Справочник стран (226, 5)</a:t>
            </a:r>
          </a:p>
          <a:p>
            <a:pPr marL="228600" lvl="0" indent="-228600">
              <a:buSzPct val="100000"/>
              <a:buFont typeface="+mj-lt"/>
              <a:buAutoNum type="arabicPeriod"/>
            </a:pPr>
            <a:r>
              <a:rPr lang="ru-RU" sz="1100" dirty="0"/>
              <a:t>Справочник валют (184, 3)</a:t>
            </a:r>
          </a:p>
          <a:p>
            <a:pPr marL="228600" lvl="0" indent="-228600">
              <a:buSzPct val="100000"/>
              <a:buFont typeface="+mj-lt"/>
              <a:buAutoNum type="arabicPeriod"/>
            </a:pPr>
            <a:r>
              <a:rPr lang="ru-RU" sz="1100" dirty="0"/>
              <a:t>Список злоумышленников (298, 1)</a:t>
            </a:r>
            <a:endParaRPr sz="1100" dirty="0"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4208929" y="1982311"/>
            <a:ext cx="4483872" cy="3056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200" dirty="0"/>
              <a:t>Созданы признаки: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200" b="1" dirty="0"/>
              <a:t>PROFILE_AGE </a:t>
            </a:r>
            <a:r>
              <a:rPr lang="en-US" sz="1200" dirty="0"/>
              <a:t>– </a:t>
            </a:r>
            <a:r>
              <a:rPr lang="ru-RU" sz="1200" dirty="0"/>
              <a:t>возраст профиля на момент транзакции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200" b="1" dirty="0"/>
              <a:t>HOMELAND</a:t>
            </a:r>
            <a:r>
              <a:rPr lang="en-US" sz="1200" dirty="0"/>
              <a:t> – </a:t>
            </a:r>
            <a:r>
              <a:rPr lang="ru-RU" sz="1200" dirty="0"/>
              <a:t>признак проведения транзакции в стране из профиля пользователя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200" b="1" dirty="0"/>
              <a:t>ENTRY_METHOD_</a:t>
            </a:r>
            <a:r>
              <a:rPr lang="en-US" sz="1200" dirty="0"/>
              <a:t>* - </a:t>
            </a:r>
            <a:r>
              <a:rPr lang="en-US" sz="1200" dirty="0" err="1"/>
              <a:t>OneHotEncoding</a:t>
            </a:r>
            <a:r>
              <a:rPr lang="en-US" sz="1200" dirty="0"/>
              <a:t> </a:t>
            </a:r>
            <a:r>
              <a:rPr lang="ru-RU" sz="1200" dirty="0"/>
              <a:t>категориального признака </a:t>
            </a:r>
            <a:r>
              <a:rPr lang="en-US" sz="1200" dirty="0"/>
              <a:t>ENTRY_METHOD</a:t>
            </a:r>
            <a:endParaRPr lang="ru-RU" sz="1200" dirty="0"/>
          </a:p>
          <a:p>
            <a:pPr marL="228600" indent="-228600"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200" b="1" dirty="0"/>
              <a:t>TYPE_* </a:t>
            </a:r>
            <a:r>
              <a:rPr lang="en-US" sz="1200" dirty="0"/>
              <a:t>- </a:t>
            </a:r>
            <a:r>
              <a:rPr lang="en-US" sz="1200" dirty="0" err="1"/>
              <a:t>OneHotEncoding</a:t>
            </a:r>
            <a:r>
              <a:rPr lang="en-US" sz="1200" dirty="0"/>
              <a:t> </a:t>
            </a:r>
            <a:r>
              <a:rPr lang="ru-RU" sz="1200" dirty="0"/>
              <a:t>категориального признака </a:t>
            </a:r>
            <a:r>
              <a:rPr lang="en-US" sz="1200" dirty="0"/>
              <a:t>TYPE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200" b="1" dirty="0"/>
              <a:t>HOUR_OF_TRANSACTION </a:t>
            </a:r>
            <a:r>
              <a:rPr lang="en-US" sz="1200" dirty="0"/>
              <a:t>– </a:t>
            </a:r>
            <a:r>
              <a:rPr lang="ru-RU" sz="1200" dirty="0"/>
              <a:t>час из времени проведения транзакции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200" b="1" dirty="0"/>
              <a:t>HOMELAND_PHONE </a:t>
            </a:r>
            <a:r>
              <a:rPr lang="en-US" sz="1200" dirty="0"/>
              <a:t>– </a:t>
            </a:r>
            <a:r>
              <a:rPr lang="ru-RU" sz="1200" dirty="0"/>
              <a:t>признак соответствия страны профиля пользователя стране указанного в профиле телефона</a:t>
            </a:r>
            <a:endParaRPr sz="1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DB83E38-09BD-46F5-B73D-A5C77A983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5303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E5741E7-70A6-4E6D-B606-1E28A5A89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510" y="2610819"/>
            <a:ext cx="1670583" cy="2272552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BF11CCB-132A-46A0-A182-D2A0A8C4F6A1}"/>
              </a:ext>
            </a:extLst>
          </p:cNvPr>
          <p:cNvSpPr/>
          <p:nvPr/>
        </p:nvSpPr>
        <p:spPr>
          <a:xfrm>
            <a:off x="99904" y="3286415"/>
            <a:ext cx="16466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ERD</a:t>
            </a:r>
            <a:endParaRPr lang="ru-RU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4149F7E-2222-4169-A07B-F35B41373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515" y="821575"/>
            <a:ext cx="2839293" cy="133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871939-6C2F-440C-AAAC-BB7B31E939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8</a:t>
            </a:fld>
            <a:endParaRPr lang="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F094250-620B-49D2-95A9-81D8DD785F5B}"/>
              </a:ext>
            </a:extLst>
          </p:cNvPr>
          <p:cNvSpPr/>
          <p:nvPr/>
        </p:nvSpPr>
        <p:spPr>
          <a:xfrm>
            <a:off x="3892216" y="1053493"/>
            <a:ext cx="1653871" cy="8602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>
              <a:spcBef>
                <a:spcPts val="800"/>
              </a:spcBef>
              <a:buClr>
                <a:schemeClr val="dk1"/>
              </a:buClr>
              <a:buSzPct val="100000"/>
            </a:pPr>
            <a:r>
              <a:rPr lang="en-US" b="1" dirty="0">
                <a:solidFill>
                  <a:schemeClr val="bg2"/>
                </a:solidFill>
              </a:rPr>
              <a:t>Log(count) </a:t>
            </a:r>
            <a:r>
              <a:rPr lang="ru-RU" b="1" dirty="0">
                <a:solidFill>
                  <a:schemeClr val="bg2"/>
                </a:solidFill>
              </a:rPr>
              <a:t>всех и </a:t>
            </a:r>
            <a:r>
              <a:rPr lang="ru-RU" b="1" dirty="0" err="1">
                <a:solidFill>
                  <a:schemeClr val="bg2"/>
                </a:solidFill>
              </a:rPr>
              <a:t>фрод</a:t>
            </a:r>
            <a:r>
              <a:rPr lang="ru-RU" b="1" dirty="0">
                <a:solidFill>
                  <a:schemeClr val="bg2"/>
                </a:solidFill>
              </a:rPr>
              <a:t> транзакций</a:t>
            </a:r>
            <a:endParaRPr lang="ru-RU" dirty="0">
              <a:solidFill>
                <a:schemeClr val="bg2"/>
              </a:solidFill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EDC595FD-5874-4F9B-8098-20CBFC4C146E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546087" y="1483632"/>
            <a:ext cx="332439" cy="53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BBB8540-7489-436D-9522-AD63BBD21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419" y="862365"/>
            <a:ext cx="4908182" cy="407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CA3970A-F714-48F0-BCFD-F5EDE28EA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53035"/>
          </a:xfrm>
          <a:prstGeom prst="rect">
            <a:avLst/>
          </a:prstGeom>
        </p:spPr>
      </p:pic>
      <p:sp>
        <p:nvSpPr>
          <p:cNvPr id="11" name="Google Shape;115;p20">
            <a:extLst>
              <a:ext uri="{FF2B5EF4-FFF2-40B4-BE49-F238E27FC236}">
                <a16:creationId xmlns:a16="http://schemas.microsoft.com/office/drawing/2014/main" id="{67350E5C-EA55-4ADF-9E15-8D399DFFE9DB}"/>
              </a:ext>
            </a:extLst>
          </p:cNvPr>
          <p:cNvSpPr txBox="1">
            <a:spLocks/>
          </p:cNvSpPr>
          <p:nvPr/>
        </p:nvSpPr>
        <p:spPr>
          <a:xfrm>
            <a:off x="500400" y="673625"/>
            <a:ext cx="799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rgbClr val="434343"/>
              </a:buClr>
              <a:buSzPts val="3500"/>
              <a:buFont typeface="Proxima Nova Extrabold"/>
              <a:buNone/>
              <a:defRPr sz="3500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EDA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9C4B33F-FB99-6149-A57C-55CC6B9FE3AB}"/>
              </a:ext>
            </a:extLst>
          </p:cNvPr>
          <p:cNvSpPr/>
          <p:nvPr/>
        </p:nvSpPr>
        <p:spPr>
          <a:xfrm>
            <a:off x="5194738" y="1426659"/>
            <a:ext cx="772510" cy="748981"/>
          </a:xfrm>
          <a:prstGeom prst="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Соединительная линия уступом 3">
            <a:extLst>
              <a:ext uri="{FF2B5EF4-FFF2-40B4-BE49-F238E27FC236}">
                <a16:creationId xmlns:a16="http://schemas.microsoft.com/office/drawing/2014/main" id="{0D549A61-7384-8449-8A67-616551AECCAC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3827661" y="1793302"/>
            <a:ext cx="1367077" cy="44424"/>
          </a:xfrm>
          <a:prstGeom prst="bentConnector3">
            <a:avLst>
              <a:gd name="adj1" fmla="val 50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BA533C2-458F-D14C-9B8C-57D3714D33F3}"/>
              </a:ext>
            </a:extLst>
          </p:cNvPr>
          <p:cNvSpPr/>
          <p:nvPr/>
        </p:nvSpPr>
        <p:spPr>
          <a:xfrm>
            <a:off x="5896288" y="2096619"/>
            <a:ext cx="772510" cy="748981"/>
          </a:xfrm>
          <a:prstGeom prst="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Соединительная линия уступом 14">
            <a:extLst>
              <a:ext uri="{FF2B5EF4-FFF2-40B4-BE49-F238E27FC236}">
                <a16:creationId xmlns:a16="http://schemas.microsoft.com/office/drawing/2014/main" id="{9183D762-1B3C-F846-B67E-6CFC1859BC83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3824444" y="2595252"/>
            <a:ext cx="2078281" cy="28468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2CAF5F7-6C4D-C841-BB14-4446826F0DE1}"/>
              </a:ext>
            </a:extLst>
          </p:cNvPr>
          <p:cNvSpPr/>
          <p:nvPr/>
        </p:nvSpPr>
        <p:spPr>
          <a:xfrm>
            <a:off x="7337992" y="3382875"/>
            <a:ext cx="772510" cy="748981"/>
          </a:xfrm>
          <a:prstGeom prst="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Соединительная линия уступом 20">
            <a:extLst>
              <a:ext uri="{FF2B5EF4-FFF2-40B4-BE49-F238E27FC236}">
                <a16:creationId xmlns:a16="http://schemas.microsoft.com/office/drawing/2014/main" id="{76F5CE6D-231C-A943-8528-E12BF1CF97CA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3824444" y="3994562"/>
            <a:ext cx="3513548" cy="14523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062B4BB3-6493-7440-BDB4-9B81DC8246E7}"/>
              </a:ext>
            </a:extLst>
          </p:cNvPr>
          <p:cNvSpPr/>
          <p:nvPr/>
        </p:nvSpPr>
        <p:spPr>
          <a:xfrm>
            <a:off x="228551" y="1380707"/>
            <a:ext cx="3599110" cy="8251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>
              <a:spcBef>
                <a:spcPts val="800"/>
              </a:spcBef>
              <a:buClr>
                <a:schemeClr val="dk1"/>
              </a:buClr>
              <a:buSzPct val="100000"/>
            </a:pPr>
            <a:r>
              <a:rPr lang="ru-RU" b="1" dirty="0">
                <a:solidFill>
                  <a:schemeClr val="bg2"/>
                </a:solidFill>
              </a:rPr>
              <a:t>Средний возраст профиля </a:t>
            </a:r>
            <a:r>
              <a:rPr lang="ru-RU" dirty="0" err="1">
                <a:solidFill>
                  <a:schemeClr val="bg2"/>
                </a:solidFill>
              </a:rPr>
              <a:t>фрод</a:t>
            </a:r>
            <a:r>
              <a:rPr lang="ru-RU" dirty="0">
                <a:solidFill>
                  <a:schemeClr val="bg2"/>
                </a:solidFill>
              </a:rPr>
              <a:t>-транзакции отличается от среднего возраста обычного пользователя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C8CBBCE2-CD87-EC4E-9D4D-780EFDD76B76}"/>
              </a:ext>
            </a:extLst>
          </p:cNvPr>
          <p:cNvSpPr/>
          <p:nvPr/>
        </p:nvSpPr>
        <p:spPr>
          <a:xfrm>
            <a:off x="225334" y="2467345"/>
            <a:ext cx="3599110" cy="8251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>
              <a:spcBef>
                <a:spcPts val="800"/>
              </a:spcBef>
              <a:buSzPct val="100000"/>
            </a:pPr>
            <a:r>
              <a:rPr lang="ru-RU" b="1" dirty="0">
                <a:solidFill>
                  <a:schemeClr val="bg2"/>
                </a:solidFill>
              </a:rPr>
              <a:t>Средний объем</a:t>
            </a:r>
            <a:r>
              <a:rPr lang="ru-RU" dirty="0">
                <a:solidFill>
                  <a:schemeClr val="bg2"/>
                </a:solidFill>
              </a:rPr>
              <a:t> </a:t>
            </a:r>
            <a:r>
              <a:rPr lang="ru-RU" dirty="0" err="1">
                <a:solidFill>
                  <a:schemeClr val="bg2"/>
                </a:solidFill>
              </a:rPr>
              <a:t>фрод</a:t>
            </a:r>
            <a:r>
              <a:rPr lang="ru-RU" dirty="0">
                <a:solidFill>
                  <a:schemeClr val="bg2"/>
                </a:solidFill>
              </a:rPr>
              <a:t>-транзакций отличается от среднего объема транзакции обычного пользователя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F651AF62-64FE-C943-9C66-2663E55DF86F}"/>
              </a:ext>
            </a:extLst>
          </p:cNvPr>
          <p:cNvSpPr/>
          <p:nvPr/>
        </p:nvSpPr>
        <p:spPr>
          <a:xfrm>
            <a:off x="225334" y="3581967"/>
            <a:ext cx="3599110" cy="8251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>
              <a:spcBef>
                <a:spcPts val="800"/>
              </a:spcBef>
              <a:spcAft>
                <a:spcPts val="800"/>
              </a:spcAft>
              <a:buSzPct val="100000"/>
            </a:pPr>
            <a:r>
              <a:rPr lang="ru-RU" b="1" dirty="0">
                <a:solidFill>
                  <a:schemeClr val="bg2"/>
                </a:solidFill>
              </a:rPr>
              <a:t>Средний час</a:t>
            </a:r>
            <a:r>
              <a:rPr lang="ru-RU" dirty="0">
                <a:solidFill>
                  <a:schemeClr val="bg2"/>
                </a:solidFill>
              </a:rPr>
              <a:t> </a:t>
            </a:r>
            <a:r>
              <a:rPr lang="ru-RU" dirty="0" err="1">
                <a:solidFill>
                  <a:schemeClr val="bg2"/>
                </a:solidFill>
              </a:rPr>
              <a:t>фрод</a:t>
            </a:r>
            <a:r>
              <a:rPr lang="ru-RU" dirty="0">
                <a:solidFill>
                  <a:schemeClr val="bg2"/>
                </a:solidFill>
              </a:rPr>
              <a:t>-транзакции отличается от среднего часа транзакции обычного пользователя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4FB6DB2-B223-4073-AB0E-B98C4CF9FF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9</a:t>
            </a:fld>
            <a:endParaRPr lang="ru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Нетология, шаблон презы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3735</TotalTime>
  <Words>1004</Words>
  <Application>Microsoft Office PowerPoint</Application>
  <PresentationFormat>Экран (16:9)</PresentationFormat>
  <Paragraphs>212</Paragraphs>
  <Slides>28</Slides>
  <Notes>28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3" baseType="lpstr">
      <vt:lpstr>Arial</vt:lpstr>
      <vt:lpstr>Proxima Nova Extrabold</vt:lpstr>
      <vt:lpstr>Wingdings</vt:lpstr>
      <vt:lpstr>Proxima Nova</vt:lpstr>
      <vt:lpstr>Нетология, шаблон презы</vt:lpstr>
      <vt:lpstr>Поиск мошеннических операций в платежных транзакциях интернет-аукциона</vt:lpstr>
      <vt:lpstr>ПОСТАНОВКА ЗАДАЧИ</vt:lpstr>
      <vt:lpstr>КАКАЯ ПРОБЛЕМА</vt:lpstr>
      <vt:lpstr>КАК РЕШАЛ ЗАДАЧУ</vt:lpstr>
      <vt:lpstr>ЦЕЛЕВЫЕ МЕТРИКИ</vt:lpstr>
      <vt:lpstr>2. АНАЛИЗ</vt:lpstr>
      <vt:lpstr>КАКИЕ ЕСТЬ АНАЛОГИ</vt:lpstr>
      <vt:lpstr>EDA</vt:lpstr>
      <vt:lpstr>Презентация PowerPoint</vt:lpstr>
      <vt:lpstr>АЛГОРИТМЫ И ТЕХНИКИ</vt:lpstr>
      <vt:lpstr>АЛГОРИТМЫ И ТЕХНИКИ</vt:lpstr>
      <vt:lpstr>АЛГОРИТМЫ И ТЕХНИКИ</vt:lpstr>
      <vt:lpstr>3. МЕТОДИКА РЕШЕНИЯ</vt:lpstr>
      <vt:lpstr>РЕАЛИЗАЦИЯ</vt:lpstr>
      <vt:lpstr>ПРЕДОБРАБОТКА</vt:lpstr>
      <vt:lpstr>ИТОГОВАЯ МОДЕЛЬ</vt:lpstr>
      <vt:lpstr>Презентация PowerPoint</vt:lpstr>
      <vt:lpstr>Презентация PowerPoint</vt:lpstr>
      <vt:lpstr>Презентация PowerPoint</vt:lpstr>
      <vt:lpstr>4. РЕЗУЛЬТАТЫ</vt:lpstr>
      <vt:lpstr>ОЦЕНКА И ВАЛИДАЦИЯ</vt:lpstr>
      <vt:lpstr>ВНЕДРЕНИЕ</vt:lpstr>
      <vt:lpstr>ВНЕДРЕНИЕ</vt:lpstr>
      <vt:lpstr>ВНЕДРЕНИЕ</vt:lpstr>
      <vt:lpstr>5. ЗАКЛЮЧЕНИЕ</vt:lpstr>
      <vt:lpstr>ВЫВОДЫ</vt:lpstr>
      <vt:lpstr>КУДА ДАЛЬШЕ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Поиск мошеннических операций</dc:title>
  <dc:creator>Владимир Никифоров</dc:creator>
  <cp:lastModifiedBy>Владимир Никифоров</cp:lastModifiedBy>
  <cp:revision>211</cp:revision>
  <dcterms:modified xsi:type="dcterms:W3CDTF">2020-03-29T12:29:23Z</dcterms:modified>
</cp:coreProperties>
</file>